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2"/>
  </p:sldMasterIdLst>
  <p:notesMasterIdLst>
    <p:notesMasterId r:id="rId23"/>
  </p:notesMasterIdLst>
  <p:sldIdLst>
    <p:sldId id="256" r:id="rId3"/>
    <p:sldId id="257" r:id="rId4"/>
    <p:sldId id="258" r:id="rId5"/>
    <p:sldId id="270" r:id="rId6"/>
    <p:sldId id="267" r:id="rId7"/>
    <p:sldId id="268" r:id="rId8"/>
    <p:sldId id="259" r:id="rId9"/>
    <p:sldId id="278" r:id="rId10"/>
    <p:sldId id="273" r:id="rId11"/>
    <p:sldId id="286" r:id="rId12"/>
    <p:sldId id="262" r:id="rId13"/>
    <p:sldId id="279" r:id="rId14"/>
    <p:sldId id="276" r:id="rId15"/>
    <p:sldId id="281" r:id="rId16"/>
    <p:sldId id="285" r:id="rId17"/>
    <p:sldId id="283" r:id="rId18"/>
    <p:sldId id="263" r:id="rId19"/>
    <p:sldId id="296" r:id="rId20"/>
    <p:sldId id="288" r:id="rId21"/>
    <p:sldId id="298" r:id="rId22"/>
  </p:sldIdLst>
  <p:sldSz cx="14630400" cy="8229600"/>
  <p:notesSz cx="8229600" cy="14630400"/>
  <p:custDataLst>
    <p:tags r:id="rId24"/>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23A7DF-9AFF-498B-9AA7-477DC58E2780}" v="40" dt="2024-03-25T19:37:47.2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9"/>
    <p:restoredTop sz="94610"/>
  </p:normalViewPr>
  <p:slideViewPr>
    <p:cSldViewPr snapToGrid="0" snapToObjects="1">
      <p:cViewPr varScale="1">
        <p:scale>
          <a:sx n="101" d="100"/>
          <a:sy n="101" d="100"/>
        </p:scale>
        <p:origin x="232"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124223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www.kaggle.com/datasets/andrewmvd/data-analyst-job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Layout" Target="../slideLayouts/slideLayout1.xml"/><Relationship Id="rId3" Type="http://schemas.openxmlformats.org/officeDocument/2006/relationships/tags" Target="../tags/tag4.xml"/><Relationship Id="rId21" Type="http://schemas.openxmlformats.org/officeDocument/2006/relationships/image" Target="../media/image9.pn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image" Target="../media/image1.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notesSlide" Target="../notesSlides/notesSlide7.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9395"/>
            <a:ext cx="14630400" cy="8229599"/>
          </a:xfrm>
          <a:prstGeom prst="rect">
            <a:avLst/>
          </a:prstGeom>
          <a:solidFill>
            <a:srgbClr val="000018">
              <a:alpha val="75000"/>
            </a:srgbClr>
          </a:solidFill>
        </p:spPr>
        <p:txBody>
          <a:bodyPr/>
          <a:lstStyle/>
          <a:p>
            <a:endParaRPr lang="zh-HK" altLang="en-US" dirty="0"/>
          </a:p>
        </p:txBody>
      </p:sp>
      <p:sp>
        <p:nvSpPr>
          <p:cNvPr id="5" name="Text 1"/>
          <p:cNvSpPr/>
          <p:nvPr/>
        </p:nvSpPr>
        <p:spPr>
          <a:xfrm>
            <a:off x="6093499" y="2581275"/>
            <a:ext cx="7929800" cy="1591985"/>
          </a:xfrm>
          <a:prstGeom prst="rect">
            <a:avLst/>
          </a:prstGeom>
          <a:noFill/>
        </p:spPr>
        <p:txBody>
          <a:bodyPr wrap="square" rtlCol="0" anchor="t"/>
          <a:lstStyle/>
          <a:p>
            <a:pPr marL="0" indent="0" algn="ctr">
              <a:lnSpc>
                <a:spcPts val="6560"/>
              </a:lnSpc>
              <a:buNone/>
            </a:pPr>
            <a:r>
              <a:rPr lang="en-US" sz="4000" dirty="0">
                <a:solidFill>
                  <a:srgbClr val="FFFFFF"/>
                </a:solidFill>
                <a:latin typeface="Roboto" pitchFamily="34" charset="0"/>
                <a:ea typeface="Roboto" pitchFamily="34" charset="-122"/>
                <a:cs typeface="Roboto" pitchFamily="34" charset="-120"/>
              </a:rPr>
              <a:t>Data Analyst Positions Job Listing</a:t>
            </a:r>
          </a:p>
          <a:p>
            <a:pPr marL="0" indent="0" algn="ctr">
              <a:lnSpc>
                <a:spcPts val="6560"/>
              </a:lnSpc>
              <a:buNone/>
            </a:pPr>
            <a:r>
              <a:rPr lang="en-US" sz="4000" dirty="0">
                <a:solidFill>
                  <a:srgbClr val="FFFFFF"/>
                </a:solidFill>
                <a:latin typeface="Roboto" pitchFamily="34" charset="0"/>
                <a:ea typeface="Roboto" pitchFamily="34" charset="-122"/>
                <a:cs typeface="Roboto" pitchFamily="34" charset="-120"/>
              </a:rPr>
              <a:t>QueryCrafters (Group7)</a:t>
            </a:r>
          </a:p>
        </p:txBody>
      </p:sp>
      <p:sp>
        <p:nvSpPr>
          <p:cNvPr id="6" name="Text 2"/>
          <p:cNvSpPr/>
          <p:nvPr/>
        </p:nvSpPr>
        <p:spPr>
          <a:xfrm>
            <a:off x="7030799" y="7056041"/>
            <a:ext cx="7477601" cy="710803"/>
          </a:xfrm>
          <a:prstGeom prst="rect">
            <a:avLst/>
          </a:prstGeom>
          <a:noFill/>
        </p:spPr>
        <p:txBody>
          <a:bodyPr wrap="square" rtlCol="0" anchor="t"/>
          <a:lstStyle/>
          <a:p>
            <a:pPr marL="0" indent="0" algn="r">
              <a:lnSpc>
                <a:spcPts val="2800"/>
              </a:lnSpc>
              <a:buNone/>
            </a:pPr>
            <a:r>
              <a:rPr lang="en-US" sz="1750" dirty="0">
                <a:solidFill>
                  <a:srgbClr val="CFD0D8"/>
                </a:solidFill>
                <a:latin typeface="Roboto" pitchFamily="34" charset="0"/>
                <a:ea typeface="Roboto" pitchFamily="34" charset="-122"/>
                <a:cs typeface="Roboto" pitchFamily="34" charset="-120"/>
              </a:rPr>
              <a:t>Exploratory Data Analysis (EDA) Mini Project </a:t>
            </a:r>
          </a:p>
          <a:p>
            <a:pPr marL="0" indent="0" algn="r">
              <a:lnSpc>
                <a:spcPts val="2800"/>
              </a:lnSpc>
              <a:buNone/>
            </a:pPr>
            <a:r>
              <a:rPr lang="en-US" sz="1750" dirty="0">
                <a:solidFill>
                  <a:srgbClr val="CFD0D8"/>
                </a:solidFill>
                <a:latin typeface="Roboto" pitchFamily="34" charset="0"/>
                <a:ea typeface="Roboto" pitchFamily="34" charset="-122"/>
                <a:cs typeface="Roboto" pitchFamily="34" charset="-120"/>
              </a:rPr>
              <a:t>by Christian Action Training Services</a:t>
            </a:r>
            <a:endParaRPr lang="en-US" sz="1750" dirty="0"/>
          </a:p>
        </p:txBody>
      </p:sp>
      <p:sp>
        <p:nvSpPr>
          <p:cNvPr id="11" name="Text 2"/>
          <p:cNvSpPr/>
          <p:nvPr/>
        </p:nvSpPr>
        <p:spPr>
          <a:xfrm>
            <a:off x="6545698" y="4903847"/>
            <a:ext cx="7477601" cy="900053"/>
          </a:xfrm>
          <a:prstGeom prst="rect">
            <a:avLst/>
          </a:prstGeom>
          <a:noFill/>
        </p:spPr>
        <p:txBody>
          <a:bodyPr wrap="square" rtlCol="0" anchor="t"/>
          <a:lstStyle/>
          <a:p>
            <a:pPr marL="0" indent="0" algn="ctr">
              <a:lnSpc>
                <a:spcPts val="2800"/>
              </a:lnSpc>
              <a:buNone/>
            </a:pPr>
            <a:r>
              <a:rPr lang="en-US" sz="2400" dirty="0">
                <a:solidFill>
                  <a:srgbClr val="CFD0D8"/>
                </a:solidFill>
                <a:latin typeface="Roboto" pitchFamily="34" charset="0"/>
                <a:ea typeface="Roboto" pitchFamily="34" charset="-122"/>
                <a:cs typeface="Roboto" pitchFamily="34" charset="-120"/>
              </a:rPr>
              <a:t>Cheung Hang Mang, Jeff</a:t>
            </a:r>
          </a:p>
          <a:p>
            <a:pPr marL="0" indent="0" algn="ctr">
              <a:lnSpc>
                <a:spcPts val="2800"/>
              </a:lnSpc>
              <a:buNone/>
            </a:pPr>
            <a:r>
              <a:rPr lang="en-US" sz="2400" dirty="0">
                <a:solidFill>
                  <a:srgbClr val="CFD0D8"/>
                </a:solidFill>
                <a:latin typeface="Roboto" pitchFamily="34" charset="0"/>
                <a:ea typeface="Roboto" pitchFamily="34" charset="-122"/>
                <a:cs typeface="Roboto" pitchFamily="34" charset="-120"/>
              </a:rPr>
              <a:t>Wong Tat Hang, Hector</a:t>
            </a:r>
          </a:p>
        </p:txBody>
      </p:sp>
      <p:pic>
        <p:nvPicPr>
          <p:cNvPr id="1026" name="Picture 2" descr="Image3"/>
          <p:cNvPicPr>
            <a:picLocks noChangeAspect="1" noChangeArrowheads="1"/>
          </p:cNvPicPr>
          <p:nvPr/>
        </p:nvPicPr>
        <p:blipFill rotWithShape="1">
          <a:blip r:embed="rId4">
            <a:extLst>
              <a:ext uri="{28A0092B-C50C-407E-A947-70E740481C1C}">
                <a14:useLocalDpi xmlns:a14="http://schemas.microsoft.com/office/drawing/2010/main" val="0"/>
              </a:ext>
            </a:extLst>
          </a:blip>
          <a:srcRect l="33333"/>
          <a:stretch>
            <a:fillRect/>
          </a:stretch>
        </p:blipFill>
        <p:spPr bwMode="auto">
          <a:xfrm>
            <a:off x="0" y="19395"/>
            <a:ext cx="5486398"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876300"/>
            <a:ext cx="7790140"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122"/>
                <a:cs typeface="Roboto" pitchFamily="34" charset="-120"/>
              </a:rPr>
              <a:t>Distribution Assigned Rating</a:t>
            </a:r>
            <a:endParaRPr lang="en-US" sz="4375" dirty="0"/>
          </a:p>
        </p:txBody>
      </p:sp>
      <p:pic>
        <p:nvPicPr>
          <p:cNvPr id="5" name="圖片 4" descr="一張含有 文字, 螢幕擷取畫面, 字型 的圖片&#10;&#10;自動產生的描述"/>
          <p:cNvPicPr>
            <a:picLocks noChangeAspect="1"/>
          </p:cNvPicPr>
          <p:nvPr/>
        </p:nvPicPr>
        <p:blipFill>
          <a:blip r:embed="rId4"/>
          <a:stretch>
            <a:fillRect/>
          </a:stretch>
        </p:blipFill>
        <p:spPr>
          <a:xfrm>
            <a:off x="8566676" y="3971988"/>
            <a:ext cx="5957059" cy="4057608"/>
          </a:xfrm>
          <a:prstGeom prst="rect">
            <a:avLst/>
          </a:prstGeom>
        </p:spPr>
      </p:pic>
      <p:pic>
        <p:nvPicPr>
          <p:cNvPr id="7" name="圖片 6" descr="一張含有 文字, 圖表, 螢幕擷取畫面, 繪圖 的圖片&#10;&#10;自動產生的描述"/>
          <p:cNvPicPr>
            <a:picLocks noChangeAspect="1"/>
          </p:cNvPicPr>
          <p:nvPr/>
        </p:nvPicPr>
        <p:blipFill>
          <a:blip r:embed="rId5"/>
          <a:stretch>
            <a:fillRect/>
          </a:stretch>
        </p:blipFill>
        <p:spPr>
          <a:xfrm>
            <a:off x="460577" y="2056469"/>
            <a:ext cx="7982011" cy="4057608"/>
          </a:xfrm>
          <a:prstGeom prst="rect">
            <a:avLst/>
          </a:prstGeom>
        </p:spPr>
      </p:pic>
      <p:sp>
        <p:nvSpPr>
          <p:cNvPr id="3" name="Text 3"/>
          <p:cNvSpPr/>
          <p:nvPr/>
        </p:nvSpPr>
        <p:spPr>
          <a:xfrm>
            <a:off x="460577" y="6515184"/>
            <a:ext cx="7840500" cy="838116"/>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The pie chart visually represents the distribution of assigned rating ranges in the dataset, showing the percentage of each rating range category.</a:t>
            </a:r>
            <a:endParaRPr lang="en-US" sz="1750" dirty="0"/>
          </a:p>
        </p:txBody>
      </p:sp>
      <p:sp>
        <p:nvSpPr>
          <p:cNvPr id="6" name="Text 3"/>
          <p:cNvSpPr/>
          <p:nvPr/>
        </p:nvSpPr>
        <p:spPr>
          <a:xfrm>
            <a:off x="8938011" y="1903138"/>
            <a:ext cx="4538499" cy="2182135"/>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The histogram displays the frequency distribution of the assigned rating ranges, illustrating the count of ratings falling within each range category.</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4847"/>
            <a:ext cx="14630400" cy="8229600"/>
          </a:xfrm>
          <a:prstGeom prst="rect">
            <a:avLst/>
          </a:prstGeom>
          <a:solidFill>
            <a:srgbClr val="000018">
              <a:alpha val="75000"/>
            </a:srgbClr>
          </a:solidFill>
        </p:spPr>
        <p:txBody>
          <a:bodyPr/>
          <a:lstStyle/>
          <a:p>
            <a:endParaRPr lang="zh-HK" altLang="en-US"/>
          </a:p>
        </p:txBody>
      </p:sp>
      <p:sp>
        <p:nvSpPr>
          <p:cNvPr id="4" name="Text 1"/>
          <p:cNvSpPr/>
          <p:nvPr/>
        </p:nvSpPr>
        <p:spPr>
          <a:xfrm>
            <a:off x="2037992" y="876300"/>
            <a:ext cx="9798407"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122"/>
                <a:cs typeface="Roboto" pitchFamily="34" charset="-120"/>
              </a:rPr>
              <a:t>Rating and Salary Average Relationship</a:t>
            </a:r>
            <a:endParaRPr lang="en-US" sz="4375" dirty="0"/>
          </a:p>
        </p:txBody>
      </p:sp>
      <p:sp>
        <p:nvSpPr>
          <p:cNvPr id="7" name="Text 3"/>
          <p:cNvSpPr/>
          <p:nvPr/>
        </p:nvSpPr>
        <p:spPr>
          <a:xfrm>
            <a:off x="5166986" y="6974827"/>
            <a:ext cx="9260776" cy="1157901"/>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A boxplot visually depicts the relationship between rating categories and average salaries, revealing variations or trends in salary distribution. A bar chart displays the count of each rating category, giving an overview of the distribution of ratings in the dataset.</a:t>
            </a:r>
            <a:endParaRPr lang="en-US" sz="1750" dirty="0"/>
          </a:p>
        </p:txBody>
      </p:sp>
      <p:pic>
        <p:nvPicPr>
          <p:cNvPr id="11" name="圖片 10" descr="一張含有 螢幕擷取畫面, 繪圖, 文字, 圖表 的圖片&#10;&#10;自動產生的描述"/>
          <p:cNvPicPr>
            <a:picLocks noChangeAspect="1"/>
          </p:cNvPicPr>
          <p:nvPr/>
        </p:nvPicPr>
        <p:blipFill>
          <a:blip r:embed="rId4"/>
          <a:stretch>
            <a:fillRect/>
          </a:stretch>
        </p:blipFill>
        <p:spPr>
          <a:xfrm>
            <a:off x="901478" y="2243181"/>
            <a:ext cx="3931549" cy="2527094"/>
          </a:xfrm>
          <a:prstGeom prst="rect">
            <a:avLst/>
          </a:prstGeom>
        </p:spPr>
      </p:pic>
      <p:pic>
        <p:nvPicPr>
          <p:cNvPr id="12" name="圖片 11" descr="一張含有 圖表, 文字, 行, 螢幕擷取畫面 的圖片&#10;&#10;自動產生的描述"/>
          <p:cNvPicPr>
            <a:picLocks noChangeAspect="1"/>
          </p:cNvPicPr>
          <p:nvPr/>
        </p:nvPicPr>
        <p:blipFill>
          <a:blip r:embed="rId5"/>
          <a:stretch>
            <a:fillRect/>
          </a:stretch>
        </p:blipFill>
        <p:spPr>
          <a:xfrm>
            <a:off x="942997" y="4918711"/>
            <a:ext cx="3890031" cy="2495491"/>
          </a:xfrm>
          <a:prstGeom prst="rect">
            <a:avLst/>
          </a:prstGeom>
        </p:spPr>
      </p:pic>
      <p:pic>
        <p:nvPicPr>
          <p:cNvPr id="5" name="圖片 4" descr="一張含有 文字, 螢幕擷取畫面 的圖片&#10;&#10;自動產生的描述"/>
          <p:cNvPicPr>
            <a:picLocks noChangeAspect="1"/>
          </p:cNvPicPr>
          <p:nvPr/>
        </p:nvPicPr>
        <p:blipFill>
          <a:blip r:embed="rId6"/>
          <a:stretch>
            <a:fillRect/>
          </a:stretch>
        </p:blipFill>
        <p:spPr>
          <a:xfrm>
            <a:off x="6094607" y="2402126"/>
            <a:ext cx="7405533" cy="43606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2" y="876300"/>
            <a:ext cx="10852507" cy="694373"/>
          </a:xfrm>
          <a:prstGeom prst="rect">
            <a:avLst/>
          </a:prstGeom>
          <a:noFill/>
        </p:spPr>
        <p:txBody>
          <a:bodyPr wrap="none" rtlCol="0" anchor="t"/>
          <a:lstStyle/>
          <a:p>
            <a:pPr marL="0" indent="0">
              <a:lnSpc>
                <a:spcPts val="5470"/>
              </a:lnSpc>
              <a:buNone/>
            </a:pPr>
            <a:r>
              <a:rPr lang="en-US" altLang="zh-HK" sz="4375" dirty="0">
                <a:solidFill>
                  <a:srgbClr val="FFFFFF"/>
                </a:solidFill>
                <a:latin typeface="Roboto" pitchFamily="34" charset="0"/>
                <a:ea typeface="Roboto" pitchFamily="34" charset="-122"/>
                <a:cs typeface="Roboto" pitchFamily="34" charset="-120"/>
              </a:rPr>
              <a:t>Rating and Salary Relationship (Bubble plot)</a:t>
            </a:r>
            <a:endParaRPr lang="en-US" altLang="zh-HK" sz="4375" dirty="0"/>
          </a:p>
        </p:txBody>
      </p:sp>
      <p:sp>
        <p:nvSpPr>
          <p:cNvPr id="7" name="Text 3"/>
          <p:cNvSpPr/>
          <p:nvPr/>
        </p:nvSpPr>
        <p:spPr>
          <a:xfrm>
            <a:off x="2037992" y="6832600"/>
            <a:ext cx="9954341" cy="1211904"/>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This bubble plot showcases the relationship between the average salary and rating count for different categories, with bubble sizes indicating the rating count and colors representing the normalized rating count proportion</a:t>
            </a:r>
          </a:p>
        </p:txBody>
      </p:sp>
      <p:pic>
        <p:nvPicPr>
          <p:cNvPr id="3" name="圖片 2" descr="一張含有 文字, 螢幕擷取畫面 的圖片&#10;&#10;自動產生的描述"/>
          <p:cNvPicPr>
            <a:picLocks noChangeAspect="1"/>
          </p:cNvPicPr>
          <p:nvPr/>
        </p:nvPicPr>
        <p:blipFill>
          <a:blip r:embed="rId4"/>
          <a:stretch>
            <a:fillRect/>
          </a:stretch>
        </p:blipFill>
        <p:spPr>
          <a:xfrm>
            <a:off x="135255" y="2382520"/>
            <a:ext cx="9463405" cy="4265295"/>
          </a:xfrm>
          <a:prstGeom prst="rect">
            <a:avLst/>
          </a:prstGeom>
        </p:spPr>
      </p:pic>
      <p:pic>
        <p:nvPicPr>
          <p:cNvPr id="9" name="图片 8"/>
          <p:cNvPicPr>
            <a:picLocks noChangeAspect="1"/>
          </p:cNvPicPr>
          <p:nvPr/>
        </p:nvPicPr>
        <p:blipFill>
          <a:blip r:embed="rId5"/>
          <a:stretch>
            <a:fillRect/>
          </a:stretch>
        </p:blipFill>
        <p:spPr>
          <a:xfrm>
            <a:off x="9598660" y="2800350"/>
            <a:ext cx="5031740" cy="3429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876300"/>
            <a:ext cx="7790140" cy="694373"/>
          </a:xfrm>
          <a:prstGeom prst="rect">
            <a:avLst/>
          </a:prstGeom>
          <a:noFill/>
        </p:spPr>
        <p:txBody>
          <a:bodyPr wrap="none" rtlCol="0" anchor="t"/>
          <a:lstStyle/>
          <a:p>
            <a:pPr marL="0" indent="0">
              <a:lnSpc>
                <a:spcPts val="5470"/>
              </a:lnSpc>
              <a:buNone/>
            </a:pPr>
            <a:r>
              <a:rPr lang="en-US" altLang="zh-HK" sz="4375" dirty="0">
                <a:solidFill>
                  <a:srgbClr val="FFFFFF"/>
                </a:solidFill>
                <a:latin typeface="Roboto" pitchFamily="34" charset="0"/>
                <a:ea typeface="Roboto" pitchFamily="34" charset="-122"/>
                <a:cs typeface="Roboto" pitchFamily="34" charset="-120"/>
              </a:rPr>
              <a:t>Salary Average Kernel density plot (KDE)</a:t>
            </a:r>
            <a:endParaRPr lang="en-US" altLang="zh-HK" sz="4375" dirty="0"/>
          </a:p>
        </p:txBody>
      </p:sp>
      <p:sp>
        <p:nvSpPr>
          <p:cNvPr id="7" name="Text 3"/>
          <p:cNvSpPr/>
          <p:nvPr/>
        </p:nvSpPr>
        <p:spPr>
          <a:xfrm>
            <a:off x="2049025" y="7277570"/>
            <a:ext cx="9954341" cy="1421606"/>
          </a:xfrm>
          <a:prstGeom prst="rect">
            <a:avLst/>
          </a:prstGeom>
          <a:noFill/>
        </p:spPr>
        <p:txBody>
          <a:bodyPr wrap="square" rtlCol="0" anchor="t"/>
          <a:lstStyle/>
          <a:p>
            <a:pPr marL="0" indent="0">
              <a:lnSpc>
                <a:spcPts val="2800"/>
              </a:lnSpc>
              <a:buNone/>
            </a:pPr>
            <a:r>
              <a:rPr lang="en-US" altLang="zh-HK" sz="1600" dirty="0">
                <a:solidFill>
                  <a:srgbClr val="CFD0D8"/>
                </a:solidFill>
                <a:latin typeface="Roboto" pitchFamily="34" charset="0"/>
                <a:ea typeface="Roboto" pitchFamily="34" charset="-122"/>
                <a:cs typeface="Roboto" pitchFamily="34" charset="-120"/>
              </a:rPr>
              <a:t>KDE plot of the 'Salary Average' variable provides a visual representation of its distribution, allowing us to observe the concentration and spread of salary averages within the dataset.</a:t>
            </a:r>
          </a:p>
        </p:txBody>
      </p:sp>
      <p:sp>
        <p:nvSpPr>
          <p:cNvPr id="9" name="文字方塊 8"/>
          <p:cNvSpPr txBox="1"/>
          <p:nvPr/>
        </p:nvSpPr>
        <p:spPr>
          <a:xfrm>
            <a:off x="8617214" y="4568332"/>
            <a:ext cx="4341019" cy="1886585"/>
          </a:xfrm>
          <a:prstGeom prst="rect">
            <a:avLst/>
          </a:prstGeom>
          <a:noFill/>
        </p:spPr>
        <p:txBody>
          <a:bodyPr wrap="square">
            <a:spAutoFit/>
          </a:bodyPr>
          <a:lstStyle/>
          <a:p>
            <a:pPr marL="0" indent="0">
              <a:lnSpc>
                <a:spcPts val="2800"/>
              </a:lnSpc>
              <a:buNone/>
            </a:pPr>
            <a:r>
              <a:rPr lang="en-US" altLang="zh-HK" sz="1800" dirty="0">
                <a:solidFill>
                  <a:srgbClr val="CFD0D8"/>
                </a:solidFill>
                <a:latin typeface="Roboto" pitchFamily="34" charset="0"/>
                <a:ea typeface="Roboto" pitchFamily="34" charset="-122"/>
                <a:cs typeface="Roboto" pitchFamily="34" charset="-120"/>
              </a:rPr>
              <a:t>KDE use normal distribution  provides a smooth and continuous estimation of the probability density function, allowing us to visualize the distribution of the 'Salary Average' variable in our dataset.</a:t>
            </a:r>
          </a:p>
        </p:txBody>
      </p:sp>
      <p:pic>
        <p:nvPicPr>
          <p:cNvPr id="5" name="圖片 4" descr="一張含有 圖表, 繪圖, 螢幕擷取畫面, 行 的圖片&#10;&#10;自動產生的描述"/>
          <p:cNvPicPr>
            <a:picLocks noChangeAspect="1"/>
          </p:cNvPicPr>
          <p:nvPr/>
        </p:nvPicPr>
        <p:blipFill>
          <a:blip r:embed="rId4"/>
          <a:stretch>
            <a:fillRect/>
          </a:stretch>
        </p:blipFill>
        <p:spPr>
          <a:xfrm>
            <a:off x="2049025" y="1596219"/>
            <a:ext cx="5554042" cy="5554042"/>
          </a:xfrm>
          <a:prstGeom prst="rect">
            <a:avLst/>
          </a:prstGeom>
        </p:spPr>
      </p:pic>
      <p:pic>
        <p:nvPicPr>
          <p:cNvPr id="6" name="圖片 5" descr="一張含有 文字, 螢幕擷取畫面, 字型 的圖片&#10;&#10;自動產生的描述"/>
          <p:cNvPicPr>
            <a:picLocks noChangeAspect="1"/>
          </p:cNvPicPr>
          <p:nvPr/>
        </p:nvPicPr>
        <p:blipFill>
          <a:blip r:embed="rId5"/>
          <a:stretch>
            <a:fillRect/>
          </a:stretch>
        </p:blipFill>
        <p:spPr>
          <a:xfrm>
            <a:off x="8090958" y="2017278"/>
            <a:ext cx="6051550" cy="210444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876300"/>
            <a:ext cx="9954340" cy="694373"/>
          </a:xfrm>
          <a:prstGeom prst="rect">
            <a:avLst/>
          </a:prstGeom>
          <a:noFill/>
        </p:spPr>
        <p:txBody>
          <a:bodyPr wrap="none" rtlCol="0" anchor="t"/>
          <a:lstStyle/>
          <a:p>
            <a:pPr marL="0" indent="0">
              <a:lnSpc>
                <a:spcPts val="5470"/>
              </a:lnSpc>
              <a:buNone/>
            </a:pPr>
            <a:r>
              <a:rPr lang="en-US" altLang="zh-HK" sz="4375" dirty="0">
                <a:solidFill>
                  <a:srgbClr val="FFFFFF"/>
                </a:solidFill>
                <a:latin typeface="Roboto" pitchFamily="34" charset="0"/>
                <a:ea typeface="Roboto" pitchFamily="34" charset="-122"/>
                <a:cs typeface="Roboto" pitchFamily="34" charset="-120"/>
              </a:rPr>
              <a:t>Max Sector Location (Bar Chart)</a:t>
            </a:r>
            <a:endParaRPr lang="en-US" altLang="zh-HK" sz="4375" dirty="0"/>
          </a:p>
        </p:txBody>
      </p:sp>
      <p:sp>
        <p:nvSpPr>
          <p:cNvPr id="7" name="Text 3"/>
          <p:cNvSpPr/>
          <p:nvPr/>
        </p:nvSpPr>
        <p:spPr>
          <a:xfrm>
            <a:off x="2037992" y="6622898"/>
            <a:ext cx="9954341" cy="1421606"/>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sym typeface="+mn-ea"/>
              </a:rPr>
              <a:t>Display </a:t>
            </a:r>
            <a:r>
              <a:rPr lang="en-US" sz="1750" dirty="0">
                <a:solidFill>
                  <a:srgbClr val="CFD0D8"/>
                </a:solidFill>
                <a:latin typeface="Roboto" pitchFamily="34" charset="0"/>
                <a:ea typeface="Roboto" pitchFamily="34" charset="-122"/>
                <a:cs typeface="Roboto" pitchFamily="34" charset="-120"/>
              </a:rPr>
              <a:t> jobs across various industries for a specific location</a:t>
            </a:r>
          </a:p>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(Customizable, from the area with the most to the least job vacancies)</a:t>
            </a:r>
          </a:p>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Then plots a horizontal bar chart automatically	 </a:t>
            </a:r>
            <a:endParaRPr lang="en-US" sz="1750" dirty="0"/>
          </a:p>
        </p:txBody>
      </p:sp>
      <p:pic>
        <p:nvPicPr>
          <p:cNvPr id="8" name="图片 7"/>
          <p:cNvPicPr>
            <a:picLocks noChangeAspect="1"/>
          </p:cNvPicPr>
          <p:nvPr/>
        </p:nvPicPr>
        <p:blipFill>
          <a:blip r:embed="rId4"/>
          <a:stretch>
            <a:fillRect/>
          </a:stretch>
        </p:blipFill>
        <p:spPr>
          <a:xfrm>
            <a:off x="0" y="1771650"/>
            <a:ext cx="7370445" cy="4686935"/>
          </a:xfrm>
          <a:prstGeom prst="rect">
            <a:avLst/>
          </a:prstGeom>
        </p:spPr>
      </p:pic>
      <p:pic>
        <p:nvPicPr>
          <p:cNvPr id="9" name="图片 8"/>
          <p:cNvPicPr>
            <a:picLocks noChangeAspect="1"/>
          </p:cNvPicPr>
          <p:nvPr/>
        </p:nvPicPr>
        <p:blipFill>
          <a:blip r:embed="rId5"/>
          <a:stretch>
            <a:fillRect/>
          </a:stretch>
        </p:blipFill>
        <p:spPr>
          <a:xfrm>
            <a:off x="7452995" y="1771650"/>
            <a:ext cx="7177405" cy="47231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876300"/>
            <a:ext cx="7790140"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122"/>
                <a:cs typeface="Roboto" pitchFamily="34" charset="-120"/>
              </a:rPr>
              <a:t>Highest Location Salary</a:t>
            </a:r>
            <a:endParaRPr lang="en-US" sz="4375" dirty="0"/>
          </a:p>
        </p:txBody>
      </p:sp>
      <p:pic>
        <p:nvPicPr>
          <p:cNvPr id="3" name="圖片 2" descr="一張含有 文字, 螢幕擷取畫面 的圖片&#10;&#10;自動產生的描述"/>
          <p:cNvPicPr>
            <a:picLocks noChangeAspect="1"/>
          </p:cNvPicPr>
          <p:nvPr/>
        </p:nvPicPr>
        <p:blipFill>
          <a:blip r:embed="rId4"/>
          <a:stretch>
            <a:fillRect/>
          </a:stretch>
        </p:blipFill>
        <p:spPr>
          <a:xfrm>
            <a:off x="467184" y="1795954"/>
            <a:ext cx="8634667" cy="4910353"/>
          </a:xfrm>
          <a:prstGeom prst="rect">
            <a:avLst/>
          </a:prstGeom>
        </p:spPr>
      </p:pic>
      <p:pic>
        <p:nvPicPr>
          <p:cNvPr id="6" name="圖片 5"/>
          <p:cNvPicPr>
            <a:picLocks noChangeAspect="1"/>
          </p:cNvPicPr>
          <p:nvPr/>
        </p:nvPicPr>
        <p:blipFill>
          <a:blip r:embed="rId5"/>
          <a:stretch>
            <a:fillRect/>
          </a:stretch>
        </p:blipFill>
        <p:spPr>
          <a:xfrm>
            <a:off x="9704373" y="329248"/>
            <a:ext cx="4323506" cy="2482850"/>
          </a:xfrm>
          <a:prstGeom prst="rect">
            <a:avLst/>
          </a:prstGeom>
        </p:spPr>
      </p:pic>
      <p:pic>
        <p:nvPicPr>
          <p:cNvPr id="8" name="圖片 7" descr="一張含有 螢幕擷取畫面, 行, 文字, 繪圖 的圖片&#10;&#10;自動產生的描述"/>
          <p:cNvPicPr>
            <a:picLocks noChangeAspect="1"/>
          </p:cNvPicPr>
          <p:nvPr/>
        </p:nvPicPr>
        <p:blipFill>
          <a:blip r:embed="rId6"/>
          <a:stretch>
            <a:fillRect/>
          </a:stretch>
        </p:blipFill>
        <p:spPr>
          <a:xfrm>
            <a:off x="9711031" y="2926401"/>
            <a:ext cx="4243416" cy="2482850"/>
          </a:xfrm>
          <a:prstGeom prst="rect">
            <a:avLst/>
          </a:prstGeom>
        </p:spPr>
      </p:pic>
      <p:pic>
        <p:nvPicPr>
          <p:cNvPr id="10" name="圖片 9" descr="一張含有 螢幕擷取畫面, 文字, 行, 繪圖 的圖片&#10;&#10;自動產生的描述"/>
          <p:cNvPicPr>
            <a:picLocks noChangeAspect="1"/>
          </p:cNvPicPr>
          <p:nvPr/>
        </p:nvPicPr>
        <p:blipFill>
          <a:blip r:embed="rId7"/>
          <a:stretch>
            <a:fillRect/>
          </a:stretch>
        </p:blipFill>
        <p:spPr>
          <a:xfrm>
            <a:off x="9704372" y="5463474"/>
            <a:ext cx="4323507" cy="2503083"/>
          </a:xfrm>
          <a:prstGeom prst="rect">
            <a:avLst/>
          </a:prstGeom>
        </p:spPr>
      </p:pic>
      <p:sp>
        <p:nvSpPr>
          <p:cNvPr id="11" name="Text 3"/>
          <p:cNvSpPr/>
          <p:nvPr/>
        </p:nvSpPr>
        <p:spPr>
          <a:xfrm>
            <a:off x="602521" y="6931588"/>
            <a:ext cx="8363308" cy="1132912"/>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Display the average salaries of different locations,</a:t>
            </a:r>
          </a:p>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 Easy comparison  locations with the highest average salaries</a:t>
            </a:r>
          </a:p>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 (Also customizable plot </a:t>
            </a:r>
            <a:r>
              <a:rPr lang="en-US" sz="1750" dirty="0">
                <a:solidFill>
                  <a:srgbClr val="CFD0D8"/>
                </a:solidFill>
                <a:latin typeface="Roboto" pitchFamily="34" charset="0"/>
                <a:ea typeface="Roboto" pitchFamily="34" charset="-122"/>
                <a:cs typeface="Roboto" pitchFamily="34" charset="-120"/>
                <a:sym typeface="+mn-ea"/>
              </a:rPr>
              <a:t>chart automatically</a:t>
            </a:r>
            <a:r>
              <a:rPr lang="en-US" sz="1750" dirty="0">
                <a:solidFill>
                  <a:srgbClr val="CFD0D8"/>
                </a:solidFill>
                <a:latin typeface="Roboto" pitchFamily="34" charset="0"/>
                <a:ea typeface="Roboto" pitchFamily="34" charset="-122"/>
                <a:cs typeface="Roboto" pitchFamily="34" charset="-120"/>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2" y="876300"/>
            <a:ext cx="8261707" cy="694373"/>
          </a:xfrm>
          <a:prstGeom prst="rect">
            <a:avLst/>
          </a:prstGeom>
          <a:noFill/>
        </p:spPr>
        <p:txBody>
          <a:bodyPr wrap="none" rtlCol="0" anchor="t"/>
          <a:lstStyle/>
          <a:p>
            <a:pPr marL="0" indent="0">
              <a:lnSpc>
                <a:spcPts val="5470"/>
              </a:lnSpc>
              <a:buNone/>
            </a:pPr>
            <a:r>
              <a:rPr lang="en-US" altLang="zh-HK" sz="4375" dirty="0">
                <a:solidFill>
                  <a:srgbClr val="FFFFFF"/>
                </a:solidFill>
                <a:latin typeface="Roboto" pitchFamily="34" charset="0"/>
                <a:ea typeface="Roboto" pitchFamily="34" charset="-122"/>
                <a:cs typeface="Roboto" pitchFamily="34" charset="-120"/>
              </a:rPr>
              <a:t>Scatter plot with regression line</a:t>
            </a:r>
            <a:endParaRPr lang="en-US" altLang="zh-HK" sz="4375" dirty="0"/>
          </a:p>
        </p:txBody>
      </p:sp>
      <p:sp>
        <p:nvSpPr>
          <p:cNvPr id="7" name="Text 3"/>
          <p:cNvSpPr/>
          <p:nvPr/>
        </p:nvSpPr>
        <p:spPr>
          <a:xfrm>
            <a:off x="2037992" y="6877722"/>
            <a:ext cx="9954341" cy="1097878"/>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Relationship between Ratings and Founding years of companies, </a:t>
            </a:r>
          </a:p>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allowing us to observe any potential patterns, trends, or correlations between them.</a:t>
            </a:r>
            <a:endParaRPr lang="en-US" sz="1750" dirty="0"/>
          </a:p>
        </p:txBody>
      </p:sp>
      <p:pic>
        <p:nvPicPr>
          <p:cNvPr id="10" name="圖片 9" descr="一張含有 行, 繪圖, 圖表, 螢幕擷取畫面 的圖片&#10;&#10;自動產生的描述"/>
          <p:cNvPicPr>
            <a:picLocks noChangeAspect="1"/>
          </p:cNvPicPr>
          <p:nvPr/>
        </p:nvPicPr>
        <p:blipFill>
          <a:blip r:embed="rId4"/>
          <a:stretch>
            <a:fillRect/>
          </a:stretch>
        </p:blipFill>
        <p:spPr>
          <a:xfrm>
            <a:off x="680626" y="1870206"/>
            <a:ext cx="6006224" cy="4489188"/>
          </a:xfrm>
          <a:prstGeom prst="rect">
            <a:avLst/>
          </a:prstGeom>
        </p:spPr>
      </p:pic>
      <p:pic>
        <p:nvPicPr>
          <p:cNvPr id="3" name="圖片 2" descr="一張含有 文字, 螢幕擷取畫面, 字型 的圖片&#10;&#10;自動產生的描述"/>
          <p:cNvPicPr>
            <a:picLocks noChangeAspect="1"/>
          </p:cNvPicPr>
          <p:nvPr/>
        </p:nvPicPr>
        <p:blipFill>
          <a:blip r:embed="rId5"/>
          <a:stretch>
            <a:fillRect/>
          </a:stretch>
        </p:blipFill>
        <p:spPr>
          <a:xfrm>
            <a:off x="7015162" y="2620718"/>
            <a:ext cx="7286926" cy="29881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txBody>
          <a:bodyPr/>
          <a:lstStyle/>
          <a:p>
            <a:endParaRPr lang="zh-HK" altLang="en-US"/>
          </a:p>
        </p:txBody>
      </p:sp>
      <p:sp>
        <p:nvSpPr>
          <p:cNvPr id="4" name="Text 1"/>
          <p:cNvSpPr/>
          <p:nvPr/>
        </p:nvSpPr>
        <p:spPr>
          <a:xfrm>
            <a:off x="2037993" y="1518523"/>
            <a:ext cx="5554980"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122"/>
                <a:cs typeface="Roboto" pitchFamily="34" charset="-120"/>
              </a:rPr>
              <a:t>Results and insights</a:t>
            </a:r>
            <a:endParaRPr lang="en-US" sz="4375" dirty="0"/>
          </a:p>
        </p:txBody>
      </p:sp>
      <p:sp>
        <p:nvSpPr>
          <p:cNvPr id="5" name="Text 2"/>
          <p:cNvSpPr/>
          <p:nvPr/>
        </p:nvSpPr>
        <p:spPr>
          <a:xfrm>
            <a:off x="2037993" y="2657237"/>
            <a:ext cx="10554414" cy="1421606"/>
          </a:xfrm>
          <a:prstGeom prst="rect">
            <a:avLst/>
          </a:prstGeom>
          <a:noFill/>
        </p:spPr>
        <p:txBody>
          <a:bodyPr wrap="square" rtlCol="0" anchor="t"/>
          <a:lstStyle/>
          <a:p>
            <a:pPr marL="0" indent="0">
              <a:lnSpc>
                <a:spcPts val="2800"/>
              </a:lnSpc>
              <a:buNone/>
            </a:pPr>
            <a:r>
              <a:rPr lang="en-US" sz="1750" dirty="0">
                <a:solidFill>
                  <a:srgbClr val="CFD0D8"/>
                </a:solidFill>
                <a:latin typeface="Roboto" pitchFamily="34" charset="0"/>
                <a:ea typeface="Roboto" pitchFamily="34" charset="-122"/>
                <a:cs typeface="Roboto" pitchFamily="34" charset="-120"/>
              </a:rPr>
              <a:t>The thorough analysis of the dataset has uncovered significant correlations between variables, unveiling previously unknown patterns and relationships. These insights hold great value in informing decision-making processes and deepening our understanding of the underlying mechanisms.</a:t>
            </a:r>
            <a:endParaRPr lang="en-US" sz="1750" dirty="0"/>
          </a:p>
        </p:txBody>
      </p:sp>
      <p:sp>
        <p:nvSpPr>
          <p:cNvPr id="6" name="Text 3"/>
          <p:cNvSpPr/>
          <p:nvPr/>
        </p:nvSpPr>
        <p:spPr>
          <a:xfrm>
            <a:off x="2037993" y="4078843"/>
            <a:ext cx="10554414" cy="1421606"/>
          </a:xfrm>
          <a:prstGeom prst="rect">
            <a:avLst/>
          </a:prstGeom>
          <a:noFill/>
        </p:spPr>
        <p:txBody>
          <a:bodyPr wrap="square" rtlCol="0" anchor="t"/>
          <a:lstStyle/>
          <a:p>
            <a:pPr marL="0" indent="0">
              <a:lnSpc>
                <a:spcPts val="2800"/>
              </a:lnSpc>
              <a:buNone/>
            </a:pPr>
            <a:r>
              <a:rPr lang="en-US" sz="1750" dirty="0">
                <a:solidFill>
                  <a:srgbClr val="CFD0D8"/>
                </a:solidFill>
                <a:latin typeface="Roboto" pitchFamily="34" charset="0"/>
                <a:ea typeface="Roboto" pitchFamily="34" charset="-122"/>
                <a:cs typeface="Roboto" pitchFamily="34" charset="-120"/>
              </a:rPr>
              <a:t>To enhance the clarity of the results, visually engaging representations have been developed. These visual insights offer a comprehensive understanding of the findings, presenting the data analysis results in a vibrant and dynamic manner.</a:t>
            </a:r>
            <a:endParaRPr lang="en-US" sz="1750" dirty="0"/>
          </a:p>
        </p:txBody>
      </p:sp>
      <p:sp>
        <p:nvSpPr>
          <p:cNvPr id="7" name="Text 4"/>
          <p:cNvSpPr/>
          <p:nvPr/>
        </p:nvSpPr>
        <p:spPr>
          <a:xfrm>
            <a:off x="2037993" y="5500449"/>
            <a:ext cx="10554414" cy="710803"/>
          </a:xfrm>
          <a:prstGeom prst="rect">
            <a:avLst/>
          </a:prstGeom>
          <a:noFill/>
        </p:spPr>
        <p:txBody>
          <a:bodyPr wrap="square" rtlCol="0" anchor="t"/>
          <a:lstStyle/>
          <a:p>
            <a:pPr marL="0" indent="0">
              <a:lnSpc>
                <a:spcPts val="2800"/>
              </a:lnSpc>
              <a:buNone/>
            </a:pPr>
            <a:r>
              <a:rPr lang="en-US" sz="1750" dirty="0">
                <a:solidFill>
                  <a:srgbClr val="CFD0D8"/>
                </a:solidFill>
                <a:latin typeface="Roboto" pitchFamily="34" charset="0"/>
                <a:ea typeface="Roboto" pitchFamily="34" charset="-122"/>
                <a:cs typeface="Roboto" pitchFamily="34" charset="-120"/>
              </a:rPr>
              <a:t>A comparative analysis of the data across different job titles, industries, or company sizes can provide valuable insights into variations and differences in salaries, job descriptions, ratings, and other relevant factors. This analysis can shed light on the distinctive characteristics and requirements of different roles or sectors.</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txBody>
          <a:bodyPr/>
          <a:lstStyle/>
          <a:p>
            <a:endParaRPr lang="zh-HK" altLang="en-US"/>
          </a:p>
        </p:txBody>
      </p:sp>
      <p:sp>
        <p:nvSpPr>
          <p:cNvPr id="4" name="Text 1"/>
          <p:cNvSpPr/>
          <p:nvPr/>
        </p:nvSpPr>
        <p:spPr>
          <a:xfrm>
            <a:off x="2037993" y="1518523"/>
            <a:ext cx="5554980" cy="694373"/>
          </a:xfrm>
          <a:prstGeom prst="rect">
            <a:avLst/>
          </a:prstGeom>
          <a:noFill/>
        </p:spPr>
        <p:txBody>
          <a:bodyPr wrap="none" rtlCol="0" anchor="t"/>
          <a:lstStyle/>
          <a:p>
            <a:pPr marL="0" indent="0" algn="l">
              <a:lnSpc>
                <a:spcPts val="5470"/>
              </a:lnSpc>
              <a:buNone/>
            </a:pPr>
            <a:r>
              <a:rPr lang="en-US" sz="4375" dirty="0">
                <a:solidFill>
                  <a:srgbClr val="FFFFFF"/>
                </a:solidFill>
                <a:latin typeface="Roboto" pitchFamily="34" charset="0"/>
                <a:ea typeface="Roboto" pitchFamily="34" charset="-122"/>
                <a:cs typeface="Roboto" pitchFamily="34" charset="-120"/>
                <a:sym typeface="+mn-ea"/>
              </a:rPr>
              <a:t>Limitation</a:t>
            </a:r>
            <a:endParaRPr lang="en-US" sz="4375" dirty="0"/>
          </a:p>
        </p:txBody>
      </p:sp>
      <p:sp>
        <p:nvSpPr>
          <p:cNvPr id="5" name="Text 2"/>
          <p:cNvSpPr/>
          <p:nvPr/>
        </p:nvSpPr>
        <p:spPr>
          <a:xfrm>
            <a:off x="2037993" y="2657237"/>
            <a:ext cx="10554414" cy="1421606"/>
          </a:xfrm>
          <a:prstGeom prst="rect">
            <a:avLst/>
          </a:prstGeom>
          <a:noFill/>
        </p:spPr>
        <p:txBody>
          <a:bodyPr wrap="square" lIns="91440" tIns="45720" rIns="91440" bIns="45720" rtlCol="0" anchor="t"/>
          <a:lstStyle/>
          <a:p>
            <a:pPr>
              <a:lnSpc>
                <a:spcPts val="2800"/>
              </a:lnSpc>
            </a:pPr>
            <a:r>
              <a:rPr lang="en-US" sz="1750" dirty="0">
                <a:solidFill>
                  <a:srgbClr val="CFD0D8"/>
                </a:solidFill>
                <a:latin typeface="Roboto"/>
                <a:ea typeface="Roboto"/>
                <a:cs typeface="Roboto"/>
              </a:rPr>
              <a:t>Time Limit :  We can do sorting function to find best jobs by salary and company rating to combine previous two functions.</a:t>
            </a:r>
          </a:p>
          <a:p>
            <a:pPr marL="0" indent="0">
              <a:lnSpc>
                <a:spcPts val="2800"/>
              </a:lnSpc>
              <a:buNone/>
            </a:pPr>
            <a:endParaRPr lang="en-US" sz="1750" dirty="0">
              <a:solidFill>
                <a:srgbClr val="CFD0D8"/>
              </a:solidFill>
              <a:latin typeface="Roboto" pitchFamily="34" charset="0"/>
              <a:ea typeface="Roboto" pitchFamily="34" charset="-122"/>
              <a:cs typeface="Roboto" pitchFamily="34" charset="-120"/>
            </a:endParaRPr>
          </a:p>
          <a:p>
            <a:pPr marL="0" indent="0">
              <a:lnSpc>
                <a:spcPts val="2800"/>
              </a:lnSpc>
              <a:buNone/>
            </a:pPr>
            <a:r>
              <a:rPr lang="en-US" sz="1750" dirty="0">
                <a:solidFill>
                  <a:srgbClr val="CFD0D8"/>
                </a:solidFill>
                <a:latin typeface="Roboto" pitchFamily="34" charset="0"/>
                <a:ea typeface="Roboto" pitchFamily="34" charset="-122"/>
                <a:cs typeface="Roboto" pitchFamily="34" charset="-120"/>
              </a:rPr>
              <a:t>System compatibility issue(Mac &amp; Windows): The colors in the illustrated image are different.</a:t>
            </a:r>
          </a:p>
          <a:p>
            <a:pPr marL="0" indent="0">
              <a:lnSpc>
                <a:spcPts val="2800"/>
              </a:lnSpc>
              <a:buNone/>
            </a:pPr>
            <a:endParaRPr lang="en-US" sz="1750" dirty="0">
              <a:solidFill>
                <a:srgbClr val="CFD0D8"/>
              </a:solidFill>
              <a:latin typeface="Roboto" pitchFamily="34" charset="0"/>
              <a:ea typeface="Roboto" pitchFamily="34" charset="-122"/>
              <a:cs typeface="Roboto" pitchFamily="34" charset="-120"/>
            </a:endParaRPr>
          </a:p>
          <a:p>
            <a:pPr marL="0" indent="0">
              <a:lnSpc>
                <a:spcPts val="2800"/>
              </a:lnSpc>
              <a:buNone/>
            </a:pPr>
            <a:r>
              <a:rPr lang="en-US" sz="1750" dirty="0">
                <a:solidFill>
                  <a:srgbClr val="CFD0D8"/>
                </a:solidFill>
                <a:latin typeface="Roboto" pitchFamily="34" charset="0"/>
                <a:ea typeface="Roboto" pitchFamily="34" charset="-122"/>
                <a:cs typeface="Roboto" pitchFamily="34" charset="-120"/>
              </a:rPr>
              <a:t>GitHub Newbie</a:t>
            </a:r>
          </a:p>
          <a:p>
            <a:pPr marL="0" indent="0">
              <a:lnSpc>
                <a:spcPts val="2800"/>
              </a:lnSpc>
              <a:buNone/>
            </a:pPr>
            <a:endParaRPr lang="en-US" sz="1750" dirty="0">
              <a:solidFill>
                <a:srgbClr val="CFD0D8"/>
              </a:solidFill>
              <a:latin typeface="Roboto" pitchFamily="34" charset="0"/>
              <a:ea typeface="Roboto" pitchFamily="34" charset="-122"/>
              <a:cs typeface="Roboto" pitchFamily="34" charset="-120"/>
            </a:endParaRPr>
          </a:p>
          <a:p>
            <a:pPr marL="0" indent="0">
              <a:lnSpc>
                <a:spcPts val="2800"/>
              </a:lnSpc>
              <a:buNone/>
            </a:pPr>
            <a:endParaRPr lang="en-US" sz="1750" dirty="0">
              <a:solidFill>
                <a:srgbClr val="CFD0D8"/>
              </a:solidFill>
              <a:latin typeface="Roboto" pitchFamily="34" charset="0"/>
              <a:ea typeface="Roboto" pitchFamily="34" charset="-122"/>
              <a:cs typeface="Roboto" pitchFamily="34" charset="-120"/>
            </a:endParaRPr>
          </a:p>
        </p:txBody>
      </p:sp>
      <p:sp>
        <p:nvSpPr>
          <p:cNvPr id="6" name="Text 3"/>
          <p:cNvSpPr/>
          <p:nvPr/>
        </p:nvSpPr>
        <p:spPr>
          <a:xfrm>
            <a:off x="2037993" y="4078843"/>
            <a:ext cx="10554414" cy="1421606"/>
          </a:xfrm>
          <a:prstGeom prst="rect">
            <a:avLst/>
          </a:prstGeom>
          <a:noFill/>
        </p:spPr>
        <p:txBody>
          <a:bodyPr wrap="square" rtlCol="0" anchor="t"/>
          <a:lstStyle/>
          <a:p>
            <a:pPr marL="0" indent="0">
              <a:lnSpc>
                <a:spcPts val="2800"/>
              </a:lnSpc>
              <a:buNone/>
            </a:pPr>
            <a:endParaRPr lang="en-US" sz="1750" dirty="0"/>
          </a:p>
        </p:txBody>
      </p:sp>
      <p:sp>
        <p:nvSpPr>
          <p:cNvPr id="7" name="Text 4"/>
          <p:cNvSpPr/>
          <p:nvPr/>
        </p:nvSpPr>
        <p:spPr>
          <a:xfrm>
            <a:off x="2037993" y="5500449"/>
            <a:ext cx="10554414" cy="710803"/>
          </a:xfrm>
          <a:prstGeom prst="rect">
            <a:avLst/>
          </a:prstGeom>
          <a:noFill/>
        </p:spPr>
        <p:txBody>
          <a:bodyPr wrap="square" rtlCol="0" anchor="t"/>
          <a:lstStyle/>
          <a:p>
            <a:pPr marL="0" indent="0">
              <a:lnSpc>
                <a:spcPts val="2800"/>
              </a:lnSpc>
              <a:buNone/>
            </a:pP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0207" y="0"/>
            <a:ext cx="14630400" cy="8229600"/>
          </a:xfrm>
          <a:prstGeom prst="rect">
            <a:avLst/>
          </a:prstGeom>
          <a:solidFill>
            <a:srgbClr val="000018">
              <a:alpha val="75000"/>
            </a:srgbClr>
          </a:solidFill>
        </p:spPr>
        <p:txBody>
          <a:bodyPr/>
          <a:lstStyle/>
          <a:p>
            <a:endParaRPr lang="zh-HK" altLang="en-US"/>
          </a:p>
        </p:txBody>
      </p:sp>
      <p:sp>
        <p:nvSpPr>
          <p:cNvPr id="4" name="Text 1"/>
          <p:cNvSpPr/>
          <p:nvPr/>
        </p:nvSpPr>
        <p:spPr>
          <a:xfrm>
            <a:off x="2037993" y="1518523"/>
            <a:ext cx="5554980"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122"/>
                <a:cs typeface="Roboto" pitchFamily="34" charset="-120"/>
              </a:rPr>
              <a:t>Reference</a:t>
            </a:r>
            <a:endParaRPr lang="en-US" sz="4375" dirty="0"/>
          </a:p>
        </p:txBody>
      </p:sp>
      <p:sp>
        <p:nvSpPr>
          <p:cNvPr id="5" name="Text 2"/>
          <p:cNvSpPr/>
          <p:nvPr/>
        </p:nvSpPr>
        <p:spPr>
          <a:xfrm>
            <a:off x="2037992" y="2657236"/>
            <a:ext cx="12274908" cy="2600563"/>
          </a:xfrm>
          <a:prstGeom prst="rect">
            <a:avLst/>
          </a:prstGeom>
          <a:noFill/>
        </p:spPr>
        <p:txBody>
          <a:bodyPr wrap="square" rtlCol="0" anchor="t"/>
          <a:lstStyle/>
          <a:p>
            <a:pPr marL="0" indent="0">
              <a:lnSpc>
                <a:spcPts val="2800"/>
              </a:lnSpc>
              <a:buNone/>
            </a:pPr>
            <a:r>
              <a:rPr lang="en-US" sz="2800" u="sng" dirty="0">
                <a:solidFill>
                  <a:srgbClr val="CFD0D8"/>
                </a:solidFill>
                <a:latin typeface="Roboto" pitchFamily="34" charset="0"/>
                <a:ea typeface="Roboto" pitchFamily="34" charset="-122"/>
                <a:cs typeface="Roboto" pitchFamily="34" charset="-120"/>
              </a:rPr>
              <a:t>Data Analyst Jobs - Kaggle</a:t>
            </a:r>
          </a:p>
          <a:p>
            <a:pPr marL="0" indent="0">
              <a:lnSpc>
                <a:spcPts val="2800"/>
              </a:lnSpc>
              <a:buNone/>
            </a:pPr>
            <a:endParaRPr lang="en-US" sz="2800" u="sng" dirty="0">
              <a:solidFill>
                <a:srgbClr val="CFD0D8"/>
              </a:solidFill>
              <a:latin typeface="Roboto" pitchFamily="34" charset="0"/>
              <a:ea typeface="Roboto" pitchFamily="34" charset="-122"/>
              <a:cs typeface="Roboto" pitchFamily="34" charset="-120"/>
            </a:endParaRPr>
          </a:p>
          <a:p>
            <a:pPr marL="0" indent="0">
              <a:lnSpc>
                <a:spcPts val="2800"/>
              </a:lnSpc>
              <a:buNone/>
            </a:pPr>
            <a:endParaRPr lang="en-US" sz="2800" u="sng" dirty="0">
              <a:solidFill>
                <a:srgbClr val="CFD0D8"/>
              </a:solidFill>
              <a:latin typeface="Roboto" pitchFamily="34" charset="0"/>
              <a:ea typeface="Roboto" pitchFamily="34" charset="-122"/>
              <a:cs typeface="Roboto" pitchFamily="34" charset="-120"/>
            </a:endParaRPr>
          </a:p>
          <a:p>
            <a:pPr marL="0" indent="0">
              <a:lnSpc>
                <a:spcPts val="2800"/>
              </a:lnSpc>
              <a:buNone/>
            </a:pPr>
            <a:r>
              <a:rPr lang="en-US" sz="2800" dirty="0">
                <a:solidFill>
                  <a:srgbClr val="CFD0D8"/>
                </a:solidFill>
                <a:latin typeface="Roboto" pitchFamily="34" charset="0"/>
                <a:ea typeface="Roboto" pitchFamily="34" charset="-122"/>
                <a:cs typeface="Roboto" pitchFamily="34" charset="-120"/>
                <a:hlinkClick r:id="rId4"/>
              </a:rPr>
              <a:t>https://www.kaggle.com/datasets/</a:t>
            </a:r>
            <a:r>
              <a:rPr lang="en-US" sz="2800" dirty="0" err="1">
                <a:solidFill>
                  <a:srgbClr val="CFD0D8"/>
                </a:solidFill>
                <a:latin typeface="Roboto" pitchFamily="34" charset="0"/>
                <a:ea typeface="Roboto" pitchFamily="34" charset="-122"/>
                <a:cs typeface="Roboto" pitchFamily="34" charset="-120"/>
                <a:hlinkClick r:id="rId4"/>
              </a:rPr>
              <a:t>andrewmvd</a:t>
            </a:r>
            <a:r>
              <a:rPr lang="en-US" sz="2800" dirty="0">
                <a:solidFill>
                  <a:srgbClr val="CFD0D8"/>
                </a:solidFill>
                <a:latin typeface="Roboto" pitchFamily="34" charset="0"/>
                <a:ea typeface="Roboto" pitchFamily="34" charset="-122"/>
                <a:cs typeface="Roboto" pitchFamily="34" charset="-120"/>
                <a:hlinkClick r:id="rId4"/>
              </a:rPr>
              <a:t>/data-analyst-jobs</a:t>
            </a:r>
            <a:endParaRPr 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txBody>
          <a:bodyPr/>
          <a:lstStyle/>
          <a:p>
            <a:endParaRPr lang="zh-HK" altLang="en-US"/>
          </a:p>
        </p:txBody>
      </p:sp>
      <p:sp>
        <p:nvSpPr>
          <p:cNvPr id="4" name="Text 1"/>
          <p:cNvSpPr/>
          <p:nvPr/>
        </p:nvSpPr>
        <p:spPr>
          <a:xfrm>
            <a:off x="2037993" y="1783556"/>
            <a:ext cx="8574762"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122"/>
                <a:cs typeface="Roboto" pitchFamily="34" charset="-120"/>
              </a:rPr>
              <a:t>Data Collection and Preprocessing</a:t>
            </a:r>
            <a:endParaRPr lang="en-US" sz="4375" dirty="0"/>
          </a:p>
        </p:txBody>
      </p:sp>
      <p:sp>
        <p:nvSpPr>
          <p:cNvPr id="5" name="Shape 2"/>
          <p:cNvSpPr/>
          <p:nvPr/>
        </p:nvSpPr>
        <p:spPr>
          <a:xfrm>
            <a:off x="2037993" y="2922270"/>
            <a:ext cx="5166122" cy="1650802"/>
          </a:xfrm>
          <a:prstGeom prst="roundRect">
            <a:avLst>
              <a:gd name="adj" fmla="val 6057"/>
            </a:avLst>
          </a:prstGeom>
          <a:solidFill>
            <a:srgbClr val="182567"/>
          </a:solidFill>
          <a:ln w="7620">
            <a:solidFill>
              <a:srgbClr val="313E80"/>
            </a:solidFill>
            <a:prstDash val="solid"/>
          </a:ln>
        </p:spPr>
        <p:txBody>
          <a:bodyPr/>
          <a:lstStyle/>
          <a:p>
            <a:endParaRPr lang="zh-HK" altLang="en-US"/>
          </a:p>
        </p:txBody>
      </p:sp>
      <p:sp>
        <p:nvSpPr>
          <p:cNvPr id="6" name="Text 3"/>
          <p:cNvSpPr/>
          <p:nvPr/>
        </p:nvSpPr>
        <p:spPr>
          <a:xfrm>
            <a:off x="2267783" y="3152061"/>
            <a:ext cx="2777490" cy="347186"/>
          </a:xfrm>
          <a:prstGeom prst="rect">
            <a:avLst/>
          </a:prstGeom>
          <a:noFill/>
        </p:spPr>
        <p:txBody>
          <a:bodyPr wrap="none" rtlCol="0" anchor="t"/>
          <a:lstStyle/>
          <a:p>
            <a:pPr marL="0" indent="0">
              <a:lnSpc>
                <a:spcPts val="2735"/>
              </a:lnSpc>
              <a:buNone/>
            </a:pPr>
            <a:r>
              <a:rPr lang="en-US" sz="2185" dirty="0">
                <a:solidFill>
                  <a:srgbClr val="CFD0D8"/>
                </a:solidFill>
                <a:latin typeface="Roboto" pitchFamily="34" charset="0"/>
                <a:ea typeface="Roboto" pitchFamily="34" charset="-122"/>
                <a:cs typeface="Roboto" pitchFamily="34" charset="-120"/>
              </a:rPr>
              <a:t>Data Gathering</a:t>
            </a:r>
            <a:endParaRPr lang="en-US" sz="2185" dirty="0"/>
          </a:p>
        </p:txBody>
      </p:sp>
      <p:sp>
        <p:nvSpPr>
          <p:cNvPr id="7" name="Text 4"/>
          <p:cNvSpPr/>
          <p:nvPr/>
        </p:nvSpPr>
        <p:spPr>
          <a:xfrm>
            <a:off x="2267783" y="3632478"/>
            <a:ext cx="4706541" cy="710803"/>
          </a:xfrm>
          <a:prstGeom prst="rect">
            <a:avLst/>
          </a:prstGeom>
          <a:noFill/>
        </p:spPr>
        <p:txBody>
          <a:bodyPr wrap="square" rtlCol="0" anchor="t"/>
          <a:lstStyle/>
          <a:p>
            <a:pPr marL="0" indent="0">
              <a:lnSpc>
                <a:spcPts val="2800"/>
              </a:lnSpc>
              <a:buNone/>
            </a:pPr>
            <a:r>
              <a:rPr lang="en-US" sz="1750" dirty="0">
                <a:solidFill>
                  <a:srgbClr val="CFD0D8"/>
                </a:solidFill>
                <a:latin typeface="Roboto" pitchFamily="34" charset="0"/>
                <a:ea typeface="Roboto" pitchFamily="34" charset="-122"/>
                <a:cs typeface="Roboto" pitchFamily="34" charset="-120"/>
              </a:rPr>
              <a:t>Scraped Glassdoor job listings for 'Data Analyst Jobs' by Kaggle.</a:t>
            </a:r>
            <a:endParaRPr lang="en-US" sz="1750" dirty="0"/>
          </a:p>
        </p:txBody>
      </p:sp>
      <p:sp>
        <p:nvSpPr>
          <p:cNvPr id="8" name="Shape 5"/>
          <p:cNvSpPr/>
          <p:nvPr/>
        </p:nvSpPr>
        <p:spPr>
          <a:xfrm>
            <a:off x="7426285" y="2922270"/>
            <a:ext cx="5166122" cy="1650802"/>
          </a:xfrm>
          <a:prstGeom prst="roundRect">
            <a:avLst>
              <a:gd name="adj" fmla="val 6057"/>
            </a:avLst>
          </a:prstGeom>
          <a:solidFill>
            <a:srgbClr val="182567"/>
          </a:solidFill>
          <a:ln w="7620">
            <a:solidFill>
              <a:srgbClr val="313E80"/>
            </a:solidFill>
            <a:prstDash val="solid"/>
          </a:ln>
        </p:spPr>
        <p:txBody>
          <a:bodyPr/>
          <a:lstStyle/>
          <a:p>
            <a:endParaRPr lang="zh-HK" altLang="en-US"/>
          </a:p>
        </p:txBody>
      </p:sp>
      <p:sp>
        <p:nvSpPr>
          <p:cNvPr id="9" name="Text 6"/>
          <p:cNvSpPr/>
          <p:nvPr/>
        </p:nvSpPr>
        <p:spPr>
          <a:xfrm>
            <a:off x="7656076" y="3152061"/>
            <a:ext cx="2777490" cy="347186"/>
          </a:xfrm>
          <a:prstGeom prst="rect">
            <a:avLst/>
          </a:prstGeom>
          <a:noFill/>
        </p:spPr>
        <p:txBody>
          <a:bodyPr wrap="none" rtlCol="0" anchor="t"/>
          <a:lstStyle/>
          <a:p>
            <a:pPr marL="0" indent="0">
              <a:lnSpc>
                <a:spcPts val="2735"/>
              </a:lnSpc>
              <a:buNone/>
            </a:pPr>
            <a:r>
              <a:rPr lang="en-US" sz="2185" dirty="0">
                <a:solidFill>
                  <a:srgbClr val="CFD0D8"/>
                </a:solidFill>
                <a:latin typeface="Roboto" pitchFamily="34" charset="0"/>
                <a:ea typeface="Roboto" pitchFamily="34" charset="-122"/>
                <a:cs typeface="Roboto" pitchFamily="34" charset="-120"/>
              </a:rPr>
              <a:t>Data Cleaning</a:t>
            </a:r>
            <a:endParaRPr lang="en-US" sz="2185" dirty="0"/>
          </a:p>
        </p:txBody>
      </p:sp>
      <p:sp>
        <p:nvSpPr>
          <p:cNvPr id="10" name="Text 7"/>
          <p:cNvSpPr/>
          <p:nvPr/>
        </p:nvSpPr>
        <p:spPr>
          <a:xfrm>
            <a:off x="7656076" y="3632478"/>
            <a:ext cx="4706541" cy="710803"/>
          </a:xfrm>
          <a:prstGeom prst="rect">
            <a:avLst/>
          </a:prstGeom>
          <a:noFill/>
        </p:spPr>
        <p:txBody>
          <a:bodyPr wrap="square" rtlCol="0" anchor="t"/>
          <a:lstStyle/>
          <a:p>
            <a:pPr marL="0" indent="0">
              <a:lnSpc>
                <a:spcPts val="2800"/>
              </a:lnSpc>
              <a:buNone/>
            </a:pPr>
            <a:r>
              <a:rPr lang="en-US" sz="1750" dirty="0">
                <a:solidFill>
                  <a:srgbClr val="CFD0D8"/>
                </a:solidFill>
                <a:latin typeface="Roboto" pitchFamily="34" charset="0"/>
                <a:ea typeface="Roboto" pitchFamily="34" charset="-122"/>
                <a:cs typeface="Roboto" pitchFamily="34" charset="-120"/>
              </a:rPr>
              <a:t>Handling missing values, outliers, and formatting data for analysis.</a:t>
            </a:r>
            <a:endParaRPr lang="en-US" sz="1750" dirty="0"/>
          </a:p>
        </p:txBody>
      </p:sp>
      <p:sp>
        <p:nvSpPr>
          <p:cNvPr id="11" name="Shape 8"/>
          <p:cNvSpPr/>
          <p:nvPr/>
        </p:nvSpPr>
        <p:spPr>
          <a:xfrm>
            <a:off x="2037993" y="4795242"/>
            <a:ext cx="5166122" cy="1650802"/>
          </a:xfrm>
          <a:prstGeom prst="roundRect">
            <a:avLst>
              <a:gd name="adj" fmla="val 6057"/>
            </a:avLst>
          </a:prstGeom>
          <a:solidFill>
            <a:srgbClr val="182567"/>
          </a:solidFill>
          <a:ln w="7620">
            <a:solidFill>
              <a:srgbClr val="313E80"/>
            </a:solidFill>
            <a:prstDash val="solid"/>
          </a:ln>
        </p:spPr>
        <p:txBody>
          <a:bodyPr/>
          <a:lstStyle/>
          <a:p>
            <a:endParaRPr lang="zh-HK" altLang="en-US"/>
          </a:p>
        </p:txBody>
      </p:sp>
      <p:sp>
        <p:nvSpPr>
          <p:cNvPr id="12" name="Text 9"/>
          <p:cNvSpPr/>
          <p:nvPr/>
        </p:nvSpPr>
        <p:spPr>
          <a:xfrm>
            <a:off x="2267783" y="5025033"/>
            <a:ext cx="2777490" cy="347186"/>
          </a:xfrm>
          <a:prstGeom prst="rect">
            <a:avLst/>
          </a:prstGeom>
          <a:noFill/>
        </p:spPr>
        <p:txBody>
          <a:bodyPr wrap="none" rtlCol="0" anchor="t"/>
          <a:lstStyle/>
          <a:p>
            <a:pPr marL="0" indent="0">
              <a:lnSpc>
                <a:spcPts val="2735"/>
              </a:lnSpc>
              <a:buNone/>
            </a:pPr>
            <a:r>
              <a:rPr lang="en-US" sz="2185" dirty="0">
                <a:solidFill>
                  <a:srgbClr val="CFD0D8"/>
                </a:solidFill>
                <a:latin typeface="Roboto" pitchFamily="34" charset="0"/>
                <a:ea typeface="Roboto" pitchFamily="34" charset="-122"/>
                <a:cs typeface="Roboto" pitchFamily="34" charset="-120"/>
              </a:rPr>
              <a:t>Data Integration</a:t>
            </a:r>
            <a:endParaRPr lang="en-US" sz="2185" dirty="0"/>
          </a:p>
        </p:txBody>
      </p:sp>
      <p:sp>
        <p:nvSpPr>
          <p:cNvPr id="13" name="Text 10"/>
          <p:cNvSpPr/>
          <p:nvPr/>
        </p:nvSpPr>
        <p:spPr>
          <a:xfrm>
            <a:off x="2267783" y="5505450"/>
            <a:ext cx="4706541" cy="710803"/>
          </a:xfrm>
          <a:prstGeom prst="rect">
            <a:avLst/>
          </a:prstGeom>
          <a:noFill/>
        </p:spPr>
        <p:txBody>
          <a:bodyPr wrap="square" rtlCol="0" anchor="t"/>
          <a:lstStyle/>
          <a:p>
            <a:pPr marL="0" indent="0">
              <a:lnSpc>
                <a:spcPts val="2800"/>
              </a:lnSpc>
              <a:buNone/>
            </a:pPr>
            <a:r>
              <a:rPr lang="en-US" sz="1750" dirty="0">
                <a:solidFill>
                  <a:srgbClr val="CFD0D8"/>
                </a:solidFill>
                <a:latin typeface="Roboto" pitchFamily="34" charset="0"/>
                <a:ea typeface="Roboto" pitchFamily="34" charset="-122"/>
                <a:cs typeface="Roboto" pitchFamily="34" charset="-120"/>
              </a:rPr>
              <a:t>Combining data from different format into a unified dataset.</a:t>
            </a:r>
            <a:endParaRPr lang="en-US" sz="1750" dirty="0"/>
          </a:p>
        </p:txBody>
      </p:sp>
      <p:sp>
        <p:nvSpPr>
          <p:cNvPr id="14" name="Shape 11"/>
          <p:cNvSpPr/>
          <p:nvPr/>
        </p:nvSpPr>
        <p:spPr>
          <a:xfrm>
            <a:off x="7426285" y="4795242"/>
            <a:ext cx="5166122" cy="1650802"/>
          </a:xfrm>
          <a:prstGeom prst="roundRect">
            <a:avLst>
              <a:gd name="adj" fmla="val 6057"/>
            </a:avLst>
          </a:prstGeom>
          <a:solidFill>
            <a:srgbClr val="182567"/>
          </a:solidFill>
          <a:ln w="7620">
            <a:solidFill>
              <a:srgbClr val="313E80"/>
            </a:solidFill>
            <a:prstDash val="solid"/>
          </a:ln>
        </p:spPr>
        <p:txBody>
          <a:bodyPr/>
          <a:lstStyle/>
          <a:p>
            <a:endParaRPr lang="zh-HK" altLang="en-US"/>
          </a:p>
        </p:txBody>
      </p:sp>
      <p:sp>
        <p:nvSpPr>
          <p:cNvPr id="15" name="Text 12"/>
          <p:cNvSpPr/>
          <p:nvPr/>
        </p:nvSpPr>
        <p:spPr>
          <a:xfrm>
            <a:off x="7656076" y="5025033"/>
            <a:ext cx="2777490" cy="347186"/>
          </a:xfrm>
          <a:prstGeom prst="rect">
            <a:avLst/>
          </a:prstGeom>
          <a:noFill/>
        </p:spPr>
        <p:txBody>
          <a:bodyPr wrap="none" rtlCol="0" anchor="t"/>
          <a:lstStyle/>
          <a:p>
            <a:pPr marL="0" indent="0">
              <a:lnSpc>
                <a:spcPts val="2735"/>
              </a:lnSpc>
              <a:buNone/>
            </a:pPr>
            <a:r>
              <a:rPr lang="en-US" sz="2185" dirty="0">
                <a:solidFill>
                  <a:srgbClr val="CFD0D8"/>
                </a:solidFill>
                <a:latin typeface="Roboto" pitchFamily="34" charset="0"/>
                <a:ea typeface="Roboto" pitchFamily="34" charset="-122"/>
                <a:cs typeface="Roboto" pitchFamily="34" charset="-120"/>
              </a:rPr>
              <a:t>Data Transformation</a:t>
            </a:r>
            <a:endParaRPr lang="en-US" sz="2185" dirty="0"/>
          </a:p>
        </p:txBody>
      </p:sp>
      <p:sp>
        <p:nvSpPr>
          <p:cNvPr id="16" name="Text 13"/>
          <p:cNvSpPr/>
          <p:nvPr/>
        </p:nvSpPr>
        <p:spPr>
          <a:xfrm>
            <a:off x="7656076" y="5505450"/>
            <a:ext cx="4706541" cy="710803"/>
          </a:xfrm>
          <a:prstGeom prst="rect">
            <a:avLst/>
          </a:prstGeom>
          <a:noFill/>
        </p:spPr>
        <p:txBody>
          <a:bodyPr wrap="square" rtlCol="0" anchor="t"/>
          <a:lstStyle/>
          <a:p>
            <a:pPr marL="0" indent="0">
              <a:lnSpc>
                <a:spcPts val="2800"/>
              </a:lnSpc>
              <a:buNone/>
            </a:pPr>
            <a:r>
              <a:rPr lang="en-US" sz="1750" dirty="0">
                <a:solidFill>
                  <a:srgbClr val="CFD0D8"/>
                </a:solidFill>
                <a:latin typeface="Roboto" pitchFamily="34" charset="0"/>
                <a:ea typeface="Roboto" pitchFamily="34" charset="-122"/>
                <a:cs typeface="Roboto" pitchFamily="34" charset="-120"/>
              </a:rPr>
              <a:t>Converting and preparing data for analysis and modeling.</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0207" y="0"/>
            <a:ext cx="14630400" cy="8229600"/>
          </a:xfrm>
          <a:prstGeom prst="rect">
            <a:avLst/>
          </a:prstGeom>
          <a:solidFill>
            <a:srgbClr val="000018">
              <a:alpha val="75000"/>
            </a:srgbClr>
          </a:solidFill>
        </p:spPr>
        <p:txBody>
          <a:bodyPr/>
          <a:lstStyle/>
          <a:p>
            <a:endParaRPr lang="zh-HK" altLang="en-US"/>
          </a:p>
        </p:txBody>
      </p:sp>
      <p:sp>
        <p:nvSpPr>
          <p:cNvPr id="4" name="Text 1"/>
          <p:cNvSpPr/>
          <p:nvPr/>
        </p:nvSpPr>
        <p:spPr>
          <a:xfrm>
            <a:off x="2037993" y="1518523"/>
            <a:ext cx="5554980" cy="694373"/>
          </a:xfrm>
          <a:prstGeom prst="rect">
            <a:avLst/>
          </a:prstGeom>
          <a:noFill/>
        </p:spPr>
        <p:txBody>
          <a:bodyPr wrap="none" lIns="91440" tIns="45720" rIns="91440" bIns="45720" rtlCol="0" anchor="t"/>
          <a:lstStyle/>
          <a:p>
            <a:pPr marL="0" indent="0">
              <a:lnSpc>
                <a:spcPts val="5470"/>
              </a:lnSpc>
              <a:buNone/>
            </a:pPr>
            <a:endParaRPr lang="en-US" sz="4350" dirty="0">
              <a:solidFill>
                <a:srgbClr val="FFFFFF"/>
              </a:solidFill>
              <a:latin typeface="Roboto"/>
              <a:ea typeface="Roboto"/>
              <a:cs typeface="Roboto"/>
            </a:endParaRPr>
          </a:p>
        </p:txBody>
      </p:sp>
      <p:sp>
        <p:nvSpPr>
          <p:cNvPr id="5" name="Text 2"/>
          <p:cNvSpPr/>
          <p:nvPr/>
        </p:nvSpPr>
        <p:spPr>
          <a:xfrm>
            <a:off x="4569436" y="3831518"/>
            <a:ext cx="12274908" cy="2600563"/>
          </a:xfrm>
          <a:prstGeom prst="rect">
            <a:avLst/>
          </a:prstGeom>
          <a:noFill/>
        </p:spPr>
        <p:txBody>
          <a:bodyPr wrap="square" lIns="91440" tIns="45720" rIns="91440" bIns="45720" rtlCol="0" anchor="t"/>
          <a:lstStyle/>
          <a:p>
            <a:pPr>
              <a:lnSpc>
                <a:spcPts val="2800"/>
              </a:lnSpc>
            </a:pPr>
            <a:r>
              <a:rPr lang="en-US" sz="4000" u="sng" dirty="0">
                <a:solidFill>
                  <a:srgbClr val="CFD0D8"/>
                </a:solidFill>
                <a:latin typeface="Roboto"/>
                <a:ea typeface="Roboto"/>
                <a:cs typeface="Roboto"/>
              </a:rPr>
              <a:t>Thanks for watching!</a:t>
            </a:r>
            <a:endParaRPr lang="en-US" sz="4000">
              <a:cs typeface="Calibri"/>
            </a:endParaRPr>
          </a:p>
        </p:txBody>
      </p:sp>
    </p:spTree>
    <p:extLst>
      <p:ext uri="{BB962C8B-B14F-4D97-AF65-F5344CB8AC3E}">
        <p14:creationId xmlns:p14="http://schemas.microsoft.com/office/powerpoint/2010/main" val="3712551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75000"/>
            </a:srgbClr>
          </a:solidFill>
        </p:spPr>
        <p:txBody>
          <a:bodyPr/>
          <a:lstStyle/>
          <a:p>
            <a:endParaRPr lang="zh-HK" alt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00">
              <a:alpha val="80000"/>
            </a:srgbClr>
          </a:solidFill>
        </p:spPr>
        <p:txBody>
          <a:bodyPr/>
          <a:lstStyle/>
          <a:p>
            <a:endParaRPr lang="zh-HK" altLang="en-US"/>
          </a:p>
        </p:txBody>
      </p:sp>
      <p:sp>
        <p:nvSpPr>
          <p:cNvPr id="6" name="Text 2"/>
          <p:cNvSpPr/>
          <p:nvPr/>
        </p:nvSpPr>
        <p:spPr>
          <a:xfrm>
            <a:off x="2037993" y="2979063"/>
            <a:ext cx="9107924"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122"/>
                <a:cs typeface="Roboto" pitchFamily="34" charset="-120"/>
              </a:rPr>
              <a:t>Exploratory data analysis techniques</a:t>
            </a:r>
            <a:endParaRPr lang="en-US" sz="4375" dirty="0"/>
          </a:p>
        </p:txBody>
      </p:sp>
      <p:sp>
        <p:nvSpPr>
          <p:cNvPr id="7" name="Text 3"/>
          <p:cNvSpPr/>
          <p:nvPr/>
        </p:nvSpPr>
        <p:spPr>
          <a:xfrm>
            <a:off x="2393394" y="4006691"/>
            <a:ext cx="10199013" cy="355402"/>
          </a:xfrm>
          <a:prstGeom prst="rect">
            <a:avLst/>
          </a:prstGeom>
          <a:noFill/>
        </p:spPr>
        <p:txBody>
          <a:bodyPr wrap="none" rtlCol="0" anchor="t"/>
          <a:lstStyle/>
          <a:p>
            <a:pPr marL="342900" indent="-342900" algn="l">
              <a:lnSpc>
                <a:spcPts val="2800"/>
              </a:lnSpc>
              <a:buSzPct val="100000"/>
              <a:buChar char="•"/>
            </a:pPr>
            <a:r>
              <a:rPr lang="en-US" sz="1750" b="1" dirty="0">
                <a:solidFill>
                  <a:srgbClr val="CFD0D8"/>
                </a:solidFill>
                <a:latin typeface="Roboto" pitchFamily="34" charset="0"/>
                <a:ea typeface="Roboto" pitchFamily="34" charset="-122"/>
                <a:cs typeface="Roboto" pitchFamily="34" charset="-120"/>
              </a:rPr>
              <a:t>Data Cleaning:</a:t>
            </a:r>
            <a:r>
              <a:rPr lang="en-US" sz="1750" dirty="0">
                <a:solidFill>
                  <a:srgbClr val="CFD0D8"/>
                </a:solidFill>
                <a:latin typeface="Roboto" pitchFamily="34" charset="0"/>
                <a:ea typeface="Roboto" pitchFamily="34" charset="-122"/>
                <a:cs typeface="Roboto" pitchFamily="34" charset="-120"/>
              </a:rPr>
              <a:t> Identify and handle missing data, outliers, and duplicates.</a:t>
            </a:r>
            <a:endParaRPr lang="en-US" sz="1750" dirty="0"/>
          </a:p>
        </p:txBody>
      </p:sp>
      <p:sp>
        <p:nvSpPr>
          <p:cNvPr id="8" name="Text 4"/>
          <p:cNvSpPr/>
          <p:nvPr/>
        </p:nvSpPr>
        <p:spPr>
          <a:xfrm>
            <a:off x="2393394" y="4450913"/>
            <a:ext cx="10199013" cy="355402"/>
          </a:xfrm>
          <a:prstGeom prst="rect">
            <a:avLst/>
          </a:prstGeom>
          <a:noFill/>
        </p:spPr>
        <p:txBody>
          <a:bodyPr wrap="none" rtlCol="0" anchor="t"/>
          <a:lstStyle/>
          <a:p>
            <a:pPr marL="342900" indent="-342900" algn="l">
              <a:lnSpc>
                <a:spcPts val="2800"/>
              </a:lnSpc>
              <a:buSzPct val="100000"/>
              <a:buChar char="•"/>
            </a:pPr>
            <a:r>
              <a:rPr lang="en-US" sz="1750" b="1" dirty="0">
                <a:solidFill>
                  <a:srgbClr val="CFD0D8"/>
                </a:solidFill>
                <a:latin typeface="Roboto" pitchFamily="34" charset="0"/>
                <a:ea typeface="Roboto" pitchFamily="34" charset="-122"/>
                <a:cs typeface="Roboto" pitchFamily="34" charset="-120"/>
              </a:rPr>
              <a:t>Summary Statistics:</a:t>
            </a:r>
            <a:r>
              <a:rPr lang="en-US" sz="1750" dirty="0">
                <a:solidFill>
                  <a:srgbClr val="CFD0D8"/>
                </a:solidFill>
                <a:latin typeface="Roboto" pitchFamily="34" charset="0"/>
                <a:ea typeface="Roboto" pitchFamily="34" charset="-122"/>
                <a:cs typeface="Roboto" pitchFamily="34" charset="-120"/>
              </a:rPr>
              <a:t> Calculate mean, median,mode and variance for initial insights.</a:t>
            </a:r>
            <a:endParaRPr lang="en-US" sz="1750" dirty="0"/>
          </a:p>
        </p:txBody>
      </p:sp>
      <p:sp>
        <p:nvSpPr>
          <p:cNvPr id="9" name="Text 5"/>
          <p:cNvSpPr/>
          <p:nvPr/>
        </p:nvSpPr>
        <p:spPr>
          <a:xfrm>
            <a:off x="2393394" y="4895136"/>
            <a:ext cx="10199013" cy="355402"/>
          </a:xfrm>
          <a:prstGeom prst="rect">
            <a:avLst/>
          </a:prstGeom>
          <a:noFill/>
        </p:spPr>
        <p:txBody>
          <a:bodyPr wrap="none" rtlCol="0" anchor="t"/>
          <a:lstStyle/>
          <a:p>
            <a:pPr marL="342900" indent="-342900" algn="l">
              <a:lnSpc>
                <a:spcPts val="2800"/>
              </a:lnSpc>
              <a:buSzPct val="100000"/>
              <a:buChar char="•"/>
            </a:pPr>
            <a:r>
              <a:rPr lang="en-US" sz="1750" b="1" dirty="0">
                <a:solidFill>
                  <a:srgbClr val="CFD0D8"/>
                </a:solidFill>
                <a:latin typeface="Roboto" pitchFamily="34" charset="0"/>
                <a:ea typeface="Roboto" pitchFamily="34" charset="-122"/>
                <a:cs typeface="Roboto" pitchFamily="34" charset="-120"/>
              </a:rPr>
              <a:t>Correlation Analysis:</a:t>
            </a:r>
            <a:r>
              <a:rPr lang="en-US" sz="1750" dirty="0">
                <a:solidFill>
                  <a:srgbClr val="CFD0D8"/>
                </a:solidFill>
                <a:latin typeface="Roboto" pitchFamily="34" charset="0"/>
                <a:ea typeface="Roboto" pitchFamily="34" charset="-122"/>
                <a:cs typeface="Roboto" pitchFamily="34" charset="-120"/>
              </a:rPr>
              <a:t> Explore relationships between variables using correlation coefficients.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41300"/>
            <a:ext cx="14630400" cy="8229600"/>
          </a:xfrm>
          <a:prstGeom prst="rect">
            <a:avLst/>
          </a:prstGeom>
          <a:solidFill>
            <a:srgbClr val="000018">
              <a:alpha val="75000"/>
            </a:srgbClr>
          </a:solidFill>
        </p:spPr>
        <p:txBody>
          <a:bodyPr/>
          <a:lstStyle/>
          <a:p>
            <a:endParaRPr lang="zh-HK" altLang="en-US"/>
          </a:p>
        </p:txBody>
      </p:sp>
      <p:sp>
        <p:nvSpPr>
          <p:cNvPr id="4" name="Text 1"/>
          <p:cNvSpPr/>
          <p:nvPr/>
        </p:nvSpPr>
        <p:spPr>
          <a:xfrm>
            <a:off x="2037993" y="876300"/>
            <a:ext cx="7790140"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122"/>
                <a:cs typeface="Roboto" pitchFamily="34" charset="-120"/>
              </a:rPr>
              <a:t>Data Cleaning</a:t>
            </a:r>
            <a:endParaRPr lang="en-US" sz="4375" dirty="0"/>
          </a:p>
        </p:txBody>
      </p:sp>
      <p:sp>
        <p:nvSpPr>
          <p:cNvPr id="6" name="Text 2"/>
          <p:cNvSpPr/>
          <p:nvPr/>
        </p:nvSpPr>
        <p:spPr>
          <a:xfrm>
            <a:off x="1325766" y="5451277"/>
            <a:ext cx="3000375" cy="347186"/>
          </a:xfrm>
          <a:prstGeom prst="rect">
            <a:avLst/>
          </a:prstGeom>
          <a:noFill/>
        </p:spPr>
        <p:txBody>
          <a:bodyPr wrap="none" rtlCol="0" anchor="t"/>
          <a:lstStyle/>
          <a:p>
            <a:pPr marL="0" indent="0" algn="l">
              <a:lnSpc>
                <a:spcPts val="2735"/>
              </a:lnSpc>
              <a:buNone/>
            </a:pPr>
            <a:r>
              <a:rPr lang="en-US" sz="2185" dirty="0">
                <a:solidFill>
                  <a:srgbClr val="CFD0D8"/>
                </a:solidFill>
                <a:latin typeface="Roboto" pitchFamily="34" charset="0"/>
                <a:ea typeface="Roboto" pitchFamily="34" charset="-122"/>
                <a:cs typeface="Roboto" pitchFamily="34" charset="-120"/>
              </a:rPr>
              <a:t>Salary Estimate</a:t>
            </a:r>
            <a:endParaRPr lang="en-US" sz="2185" dirty="0"/>
          </a:p>
        </p:txBody>
      </p:sp>
      <p:sp>
        <p:nvSpPr>
          <p:cNvPr id="7" name="Text 3"/>
          <p:cNvSpPr/>
          <p:nvPr/>
        </p:nvSpPr>
        <p:spPr>
          <a:xfrm>
            <a:off x="1325766" y="5931694"/>
            <a:ext cx="3563734" cy="1421606"/>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The "Salary Estimate" column contains salary ranges in the format of "$37K-$66K (Glassdoor est.)"</a:t>
            </a:r>
            <a:endParaRPr lang="en-US" sz="1750" dirty="0"/>
          </a:p>
        </p:txBody>
      </p:sp>
      <p:sp>
        <p:nvSpPr>
          <p:cNvPr id="9" name="Text 4"/>
          <p:cNvSpPr/>
          <p:nvPr/>
        </p:nvSpPr>
        <p:spPr>
          <a:xfrm>
            <a:off x="5119845" y="5451277"/>
            <a:ext cx="3825240" cy="347186"/>
          </a:xfrm>
          <a:prstGeom prst="rect">
            <a:avLst/>
          </a:prstGeom>
          <a:noFill/>
        </p:spPr>
        <p:txBody>
          <a:bodyPr wrap="none" rtlCol="0" anchor="t"/>
          <a:lstStyle/>
          <a:p>
            <a:pPr marL="0" indent="0" algn="l">
              <a:lnSpc>
                <a:spcPts val="2735"/>
              </a:lnSpc>
              <a:buNone/>
            </a:pPr>
            <a:r>
              <a:rPr lang="en-US" sz="2185" dirty="0">
                <a:solidFill>
                  <a:srgbClr val="CFD0D8"/>
                </a:solidFill>
                <a:latin typeface="Roboto" pitchFamily="34" charset="0"/>
                <a:ea typeface="Roboto" pitchFamily="34" charset="-122"/>
                <a:cs typeface="Roboto" pitchFamily="34" charset="-120"/>
              </a:rPr>
              <a:t>Company Name</a:t>
            </a:r>
            <a:endParaRPr lang="en-US" sz="2185" dirty="0"/>
          </a:p>
        </p:txBody>
      </p:sp>
      <p:sp>
        <p:nvSpPr>
          <p:cNvPr id="10" name="Text 5"/>
          <p:cNvSpPr/>
          <p:nvPr/>
        </p:nvSpPr>
        <p:spPr>
          <a:xfrm>
            <a:off x="5119845" y="5931694"/>
            <a:ext cx="3563735" cy="1421606"/>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The "Company Name" column encounter some issues such as inconsistent formatting or special characters. (“\</a:t>
            </a:r>
            <a:r>
              <a:rPr lang="en-US" sz="1750" dirty="0" err="1">
                <a:solidFill>
                  <a:srgbClr val="CFD0D8"/>
                </a:solidFill>
                <a:latin typeface="Roboto" pitchFamily="34" charset="0"/>
                <a:ea typeface="Roboto" pitchFamily="34" charset="-122"/>
                <a:cs typeface="Roboto" pitchFamily="34" charset="-120"/>
              </a:rPr>
              <a:t>n”+Rating</a:t>
            </a:r>
            <a:r>
              <a:rPr lang="en-US" sz="1750" dirty="0">
                <a:solidFill>
                  <a:srgbClr val="CFD0D8"/>
                </a:solidFill>
                <a:latin typeface="Roboto" pitchFamily="34" charset="0"/>
                <a:ea typeface="Roboto" pitchFamily="34" charset="-122"/>
                <a:cs typeface="Roboto" pitchFamily="34" charset="-120"/>
              </a:rPr>
              <a:t>)</a:t>
            </a:r>
            <a:endParaRPr lang="en-US" sz="1750" dirty="0"/>
          </a:p>
        </p:txBody>
      </p:sp>
      <p:pic>
        <p:nvPicPr>
          <p:cNvPr id="13" name="圖片 12" descr="一張含有 文字, 螢幕擷取畫面, 黑色, 單色 的圖片&#10;&#10;自動產生的描述"/>
          <p:cNvPicPr>
            <a:picLocks noChangeAspect="1"/>
          </p:cNvPicPr>
          <p:nvPr/>
        </p:nvPicPr>
        <p:blipFill>
          <a:blip r:embed="rId4"/>
          <a:stretch>
            <a:fillRect/>
          </a:stretch>
        </p:blipFill>
        <p:spPr>
          <a:xfrm>
            <a:off x="1325766" y="1654017"/>
            <a:ext cx="12312004" cy="3763327"/>
          </a:xfrm>
          <a:prstGeom prst="rect">
            <a:avLst/>
          </a:prstGeom>
        </p:spPr>
      </p:pic>
      <p:sp>
        <p:nvSpPr>
          <p:cNvPr id="5" name="Text 4"/>
          <p:cNvSpPr/>
          <p:nvPr/>
        </p:nvSpPr>
        <p:spPr>
          <a:xfrm>
            <a:off x="8945085" y="5451277"/>
            <a:ext cx="3825240" cy="347186"/>
          </a:xfrm>
          <a:prstGeom prst="rect">
            <a:avLst/>
          </a:prstGeom>
          <a:noFill/>
        </p:spPr>
        <p:txBody>
          <a:bodyPr wrap="none" rtlCol="0" anchor="t"/>
          <a:lstStyle/>
          <a:p>
            <a:pPr marL="0" indent="0" algn="l">
              <a:lnSpc>
                <a:spcPts val="2735"/>
              </a:lnSpc>
              <a:buNone/>
            </a:pPr>
            <a:r>
              <a:rPr lang="en-US" sz="2185" dirty="0">
                <a:solidFill>
                  <a:srgbClr val="CFD0D8"/>
                </a:solidFill>
                <a:latin typeface="Roboto" pitchFamily="34" charset="0"/>
                <a:ea typeface="Roboto" pitchFamily="34" charset="-122"/>
                <a:cs typeface="Roboto" pitchFamily="34" charset="-120"/>
              </a:rPr>
              <a:t>Rating scale</a:t>
            </a:r>
            <a:endParaRPr lang="en-US" sz="2185" dirty="0"/>
          </a:p>
        </p:txBody>
      </p:sp>
      <p:sp>
        <p:nvSpPr>
          <p:cNvPr id="8" name="Text 5"/>
          <p:cNvSpPr/>
          <p:nvPr/>
        </p:nvSpPr>
        <p:spPr>
          <a:xfrm>
            <a:off x="8945085" y="5931694"/>
            <a:ext cx="3563735" cy="1421606"/>
          </a:xfrm>
          <a:prstGeom prst="rect">
            <a:avLst/>
          </a:prstGeom>
          <a:noFill/>
        </p:spPr>
        <p:txBody>
          <a:bodyPr wrap="square" rtlCol="0" anchor="t"/>
          <a:lstStyle/>
          <a:p>
            <a:pPr marL="457200" lvl="1" indent="0" algn="l">
              <a:lnSpc>
                <a:spcPts val="2800"/>
              </a:lnSpc>
              <a:buNone/>
            </a:pPr>
            <a:r>
              <a:rPr lang="en-US" sz="1750" dirty="0">
                <a:solidFill>
                  <a:srgbClr val="CFD0D8"/>
                </a:solidFill>
                <a:latin typeface="Roboto" pitchFamily="34" charset="0"/>
                <a:ea typeface="Roboto" pitchFamily="34" charset="-122"/>
                <a:cs typeface="Roboto" pitchFamily="34" charset="-120"/>
              </a:rPr>
              <a:t>Find the best jobs by salary and company rating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txBody>
          <a:bodyPr/>
          <a:lstStyle/>
          <a:p>
            <a:endParaRPr lang="zh-HK" altLang="en-US"/>
          </a:p>
        </p:txBody>
      </p:sp>
      <p:sp>
        <p:nvSpPr>
          <p:cNvPr id="4" name="Text 1"/>
          <p:cNvSpPr/>
          <p:nvPr/>
        </p:nvSpPr>
        <p:spPr>
          <a:xfrm>
            <a:off x="2037993" y="876300"/>
            <a:ext cx="7790140"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122"/>
                <a:cs typeface="Roboto" pitchFamily="34" charset="-120"/>
              </a:rPr>
              <a:t>Missing Values</a:t>
            </a:r>
            <a:endParaRPr lang="en-US" sz="4375" dirty="0"/>
          </a:p>
        </p:txBody>
      </p:sp>
      <p:sp>
        <p:nvSpPr>
          <p:cNvPr id="7" name="Text 3"/>
          <p:cNvSpPr/>
          <p:nvPr/>
        </p:nvSpPr>
        <p:spPr>
          <a:xfrm>
            <a:off x="7315200" y="2441499"/>
            <a:ext cx="5110520" cy="3346602"/>
          </a:xfrm>
          <a:prstGeom prst="rect">
            <a:avLst/>
          </a:prstGeom>
          <a:noFill/>
        </p:spPr>
        <p:txBody>
          <a:bodyPr wrap="square" rtlCol="0" anchor="t"/>
          <a:lstStyle/>
          <a:p>
            <a:pPr marL="342900" indent="-342900" algn="l">
              <a:lnSpc>
                <a:spcPts val="2800"/>
              </a:lnSpc>
              <a:buFont typeface="Arial" panose="020B0604020202020204" pitchFamily="34" charset="0"/>
              <a:buChar char="•"/>
            </a:pPr>
            <a:r>
              <a:rPr lang="en-US" sz="2400" dirty="0">
                <a:solidFill>
                  <a:srgbClr val="CFD0D8"/>
                </a:solidFill>
                <a:latin typeface="Roboto" pitchFamily="34" charset="0"/>
                <a:ea typeface="Roboto" pitchFamily="34" charset="-122"/>
                <a:cs typeface="Roboto" pitchFamily="34" charset="-120"/>
              </a:rPr>
              <a:t>In this dataset, there is one missing value in the 'Company Name' column. </a:t>
            </a:r>
          </a:p>
          <a:p>
            <a:pPr marL="342900" indent="-342900" algn="l">
              <a:lnSpc>
                <a:spcPts val="2800"/>
              </a:lnSpc>
              <a:buFont typeface="Arial" panose="020B0604020202020204" pitchFamily="34" charset="0"/>
              <a:buChar char="•"/>
            </a:pPr>
            <a:endParaRPr lang="en-US" sz="2400" dirty="0">
              <a:solidFill>
                <a:srgbClr val="CFD0D8"/>
              </a:solidFill>
              <a:latin typeface="Roboto" pitchFamily="34" charset="0"/>
              <a:ea typeface="Roboto" pitchFamily="34" charset="-122"/>
              <a:cs typeface="Roboto" pitchFamily="34" charset="-120"/>
            </a:endParaRPr>
          </a:p>
          <a:p>
            <a:pPr marL="342900" indent="-342900" algn="l">
              <a:lnSpc>
                <a:spcPts val="2800"/>
              </a:lnSpc>
              <a:buFont typeface="Arial" panose="020B0604020202020204" pitchFamily="34" charset="0"/>
              <a:buChar char="•"/>
            </a:pPr>
            <a:r>
              <a:rPr lang="en-US" sz="2400" dirty="0">
                <a:solidFill>
                  <a:srgbClr val="CFD0D8"/>
                </a:solidFill>
                <a:latin typeface="Roboto" pitchFamily="34" charset="0"/>
                <a:ea typeface="Roboto" pitchFamily="34" charset="-122"/>
                <a:cs typeface="Roboto" pitchFamily="34" charset="-120"/>
              </a:rPr>
              <a:t>After careful consideration, we have chosen to ignore this missing value for our analysis, as it constitutes only a small portion of the overall data and its absence does not significantly impact the key insights we seek to derive from the dataset.</a:t>
            </a:r>
            <a:endParaRPr lang="en-US" sz="2400" dirty="0"/>
          </a:p>
        </p:txBody>
      </p:sp>
      <p:pic>
        <p:nvPicPr>
          <p:cNvPr id="20" name="圖片 19"/>
          <p:cNvPicPr>
            <a:picLocks noChangeAspect="1"/>
          </p:cNvPicPr>
          <p:nvPr/>
        </p:nvPicPr>
        <p:blipFill rotWithShape="1">
          <a:blip r:embed="rId4"/>
          <a:srcRect l="-1" r="46565"/>
          <a:stretch>
            <a:fillRect/>
          </a:stretch>
        </p:blipFill>
        <p:spPr>
          <a:xfrm>
            <a:off x="2037993" y="2213775"/>
            <a:ext cx="3752804" cy="49403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41300"/>
            <a:ext cx="14630400" cy="8229600"/>
          </a:xfrm>
          <a:prstGeom prst="rect">
            <a:avLst/>
          </a:prstGeom>
          <a:solidFill>
            <a:srgbClr val="000018">
              <a:alpha val="75000"/>
            </a:srgbClr>
          </a:solidFill>
        </p:spPr>
        <p:txBody>
          <a:bodyPr/>
          <a:lstStyle/>
          <a:p>
            <a:endParaRPr lang="zh-HK" altLang="en-US"/>
          </a:p>
        </p:txBody>
      </p:sp>
      <p:sp>
        <p:nvSpPr>
          <p:cNvPr id="4" name="Text 1"/>
          <p:cNvSpPr/>
          <p:nvPr/>
        </p:nvSpPr>
        <p:spPr>
          <a:xfrm>
            <a:off x="2037993" y="876300"/>
            <a:ext cx="7790140"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122"/>
                <a:cs typeface="Roboto" pitchFamily="34" charset="-120"/>
              </a:rPr>
              <a:t>Data Cleaning</a:t>
            </a:r>
            <a:endParaRPr lang="en-US" sz="4375" dirty="0"/>
          </a:p>
        </p:txBody>
      </p:sp>
      <p:sp>
        <p:nvSpPr>
          <p:cNvPr id="6" name="Text 2"/>
          <p:cNvSpPr/>
          <p:nvPr/>
        </p:nvSpPr>
        <p:spPr>
          <a:xfrm>
            <a:off x="2203108" y="6422385"/>
            <a:ext cx="3000375" cy="347186"/>
          </a:xfrm>
          <a:prstGeom prst="rect">
            <a:avLst/>
          </a:prstGeom>
          <a:noFill/>
        </p:spPr>
        <p:txBody>
          <a:bodyPr wrap="none" rtlCol="0" anchor="t"/>
          <a:lstStyle/>
          <a:p>
            <a:pPr marL="0" indent="0" algn="ctr">
              <a:lnSpc>
                <a:spcPts val="2735"/>
              </a:lnSpc>
              <a:buNone/>
            </a:pPr>
            <a:r>
              <a:rPr lang="en-US" sz="2185" dirty="0">
                <a:solidFill>
                  <a:srgbClr val="CFD0D8"/>
                </a:solidFill>
                <a:latin typeface="Roboto" pitchFamily="34" charset="0"/>
                <a:ea typeface="Roboto" pitchFamily="34" charset="-122"/>
                <a:cs typeface="Roboto" pitchFamily="34" charset="-120"/>
              </a:rPr>
              <a:t>Raw Data</a:t>
            </a:r>
            <a:endParaRPr lang="en-US" sz="2185" dirty="0"/>
          </a:p>
        </p:txBody>
      </p:sp>
      <p:sp>
        <p:nvSpPr>
          <p:cNvPr id="9" name="Text 4"/>
          <p:cNvSpPr/>
          <p:nvPr/>
        </p:nvSpPr>
        <p:spPr>
          <a:xfrm>
            <a:off x="8602052" y="6422385"/>
            <a:ext cx="3825240" cy="347186"/>
          </a:xfrm>
          <a:prstGeom prst="rect">
            <a:avLst/>
          </a:prstGeom>
          <a:noFill/>
        </p:spPr>
        <p:txBody>
          <a:bodyPr wrap="none" rtlCol="0" anchor="t"/>
          <a:lstStyle/>
          <a:p>
            <a:pPr marL="0" indent="0" algn="ctr">
              <a:lnSpc>
                <a:spcPts val="2735"/>
              </a:lnSpc>
              <a:buNone/>
            </a:pPr>
            <a:r>
              <a:rPr lang="en-US" sz="2185" dirty="0">
                <a:solidFill>
                  <a:srgbClr val="CFD0D8"/>
                </a:solidFill>
                <a:latin typeface="Roboto" pitchFamily="34" charset="0"/>
                <a:ea typeface="Roboto" pitchFamily="34" charset="-122"/>
                <a:cs typeface="Roboto" pitchFamily="34" charset="-120"/>
              </a:rPr>
              <a:t>After Cleaning</a:t>
            </a:r>
            <a:endParaRPr lang="en-US" sz="2185" dirty="0"/>
          </a:p>
        </p:txBody>
      </p:sp>
      <p:sp>
        <p:nvSpPr>
          <p:cNvPr id="10" name="Text 5"/>
          <p:cNvSpPr/>
          <p:nvPr/>
        </p:nvSpPr>
        <p:spPr>
          <a:xfrm>
            <a:off x="1747824" y="6895452"/>
            <a:ext cx="11134752" cy="1092848"/>
          </a:xfrm>
          <a:prstGeom prst="rect">
            <a:avLst/>
          </a:prstGeom>
          <a:noFill/>
        </p:spPr>
        <p:txBody>
          <a:bodyPr wrap="square" rtlCol="0" anchor="t"/>
          <a:lstStyle/>
          <a:p>
            <a:pPr marL="0" indent="0" algn="ctr">
              <a:lnSpc>
                <a:spcPts val="2800"/>
              </a:lnSpc>
              <a:buNone/>
            </a:pPr>
            <a:r>
              <a:rPr lang="en-US" sz="1750" dirty="0">
                <a:solidFill>
                  <a:srgbClr val="CFD0D8"/>
                </a:solidFill>
                <a:latin typeface="Roboto" pitchFamily="34" charset="0"/>
                <a:ea typeface="Roboto" pitchFamily="34" charset="-122"/>
                <a:cs typeface="Roboto" pitchFamily="34" charset="-120"/>
              </a:rPr>
              <a:t>Splitting the "Company Name" column based on the "\n" character and selecting the first part of the split, then removing any leading or trailing whitespaces from each element in the "Company Name" column.</a:t>
            </a:r>
            <a:endParaRPr lang="en-US" sz="1750" dirty="0"/>
          </a:p>
        </p:txBody>
      </p:sp>
      <p:pic>
        <p:nvPicPr>
          <p:cNvPr id="15" name="圖片 14" descr="一張含有 文字, 螢幕擷取畫面, 字型, 軟體 的圖片&#10;&#10;自動產生的描述"/>
          <p:cNvPicPr>
            <a:picLocks noChangeAspect="1"/>
          </p:cNvPicPr>
          <p:nvPr/>
        </p:nvPicPr>
        <p:blipFill>
          <a:blip r:embed="rId4"/>
          <a:stretch>
            <a:fillRect/>
          </a:stretch>
        </p:blipFill>
        <p:spPr>
          <a:xfrm>
            <a:off x="2037993" y="1914248"/>
            <a:ext cx="3393261" cy="4473852"/>
          </a:xfrm>
          <a:prstGeom prst="rect">
            <a:avLst/>
          </a:prstGeom>
        </p:spPr>
      </p:pic>
      <p:pic>
        <p:nvPicPr>
          <p:cNvPr id="16" name="圖片 15" descr="一張含有 文字, 螢幕擷取畫面, 軟體 的圖片&#10;&#10;自動產生的描述"/>
          <p:cNvPicPr>
            <a:picLocks noChangeAspect="1"/>
          </p:cNvPicPr>
          <p:nvPr/>
        </p:nvPicPr>
        <p:blipFill>
          <a:blip r:embed="rId5"/>
          <a:stretch>
            <a:fillRect/>
          </a:stretch>
        </p:blipFill>
        <p:spPr>
          <a:xfrm>
            <a:off x="8572970" y="1914249"/>
            <a:ext cx="3543644" cy="4397652"/>
          </a:xfrm>
          <a:prstGeom prst="rect">
            <a:avLst/>
          </a:prstGeom>
        </p:spPr>
      </p:pic>
      <p:pic>
        <p:nvPicPr>
          <p:cNvPr id="18" name="圖片 17" descr="一張含有 文字, 螢幕擷取畫面, 字型 的圖片&#10;&#10;自動產生的描述"/>
          <p:cNvPicPr>
            <a:picLocks noChangeAspect="1"/>
          </p:cNvPicPr>
          <p:nvPr/>
        </p:nvPicPr>
        <p:blipFill>
          <a:blip r:embed="rId6"/>
          <a:stretch>
            <a:fillRect/>
          </a:stretch>
        </p:blipFill>
        <p:spPr>
          <a:xfrm>
            <a:off x="6006267" y="309425"/>
            <a:ext cx="6223000" cy="15367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0"/>
          <a:stretch>
            <a:fillRect/>
          </a:stretch>
        </p:blipFill>
        <p:spPr>
          <a:xfrm>
            <a:off x="0" y="0"/>
            <a:ext cx="14630400" cy="8229600"/>
          </a:xfrm>
          <a:prstGeom prst="rect">
            <a:avLst/>
          </a:prstGeom>
        </p:spPr>
      </p:pic>
      <p:sp>
        <p:nvSpPr>
          <p:cNvPr id="3" name="Shape 0"/>
          <p:cNvSpPr/>
          <p:nvPr/>
        </p:nvSpPr>
        <p:spPr>
          <a:xfrm>
            <a:off x="0" y="229076"/>
            <a:ext cx="14630400" cy="8229600"/>
          </a:xfrm>
          <a:prstGeom prst="rect">
            <a:avLst/>
          </a:prstGeom>
          <a:solidFill>
            <a:srgbClr val="000018">
              <a:alpha val="75000"/>
            </a:srgbClr>
          </a:solidFill>
        </p:spPr>
        <p:txBody>
          <a:bodyPr/>
          <a:lstStyle/>
          <a:p>
            <a:endParaRPr lang="zh-HK" altLang="en-US"/>
          </a:p>
        </p:txBody>
      </p:sp>
      <p:pic>
        <p:nvPicPr>
          <p:cNvPr id="4" name="Image 1" descr="preencoded.png"/>
          <p:cNvPicPr>
            <a:picLocks noChangeAspect="1"/>
          </p:cNvPicPr>
          <p:nvPr/>
        </p:nvPicPr>
        <p:blipFill>
          <a:blip r:embed="rId21"/>
          <a:stretch>
            <a:fillRect/>
          </a:stretch>
        </p:blipFill>
        <p:spPr>
          <a:xfrm>
            <a:off x="9144000" y="0"/>
            <a:ext cx="5486400" cy="8229600"/>
          </a:xfrm>
          <a:prstGeom prst="rect">
            <a:avLst/>
          </a:prstGeom>
        </p:spPr>
      </p:pic>
      <p:sp>
        <p:nvSpPr>
          <p:cNvPr id="5" name="Text 1"/>
          <p:cNvSpPr/>
          <p:nvPr/>
        </p:nvSpPr>
        <p:spPr>
          <a:xfrm>
            <a:off x="833199" y="1027510"/>
            <a:ext cx="6743581"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122"/>
                <a:cs typeface="Roboto" pitchFamily="34" charset="-120"/>
              </a:rPr>
              <a:t>Data visualization methods</a:t>
            </a:r>
            <a:endParaRPr lang="en-US" sz="4375" dirty="0"/>
          </a:p>
        </p:txBody>
      </p:sp>
      <p:grpSp>
        <p:nvGrpSpPr>
          <p:cNvPr id="23" name="群組 22"/>
          <p:cNvGrpSpPr/>
          <p:nvPr>
            <p:custDataLst>
              <p:tags r:id="rId1"/>
            </p:custDataLst>
          </p:nvPr>
        </p:nvGrpSpPr>
        <p:grpSpPr>
          <a:xfrm>
            <a:off x="833199" y="2667952"/>
            <a:ext cx="8114084" cy="4500085"/>
            <a:chOff x="833199" y="2667952"/>
            <a:chExt cx="9392329" cy="4500085"/>
          </a:xfrm>
        </p:grpSpPr>
        <p:sp>
          <p:nvSpPr>
            <p:cNvPr id="7" name="Shape 2"/>
            <p:cNvSpPr/>
            <p:nvPr>
              <p:custDataLst>
                <p:tags r:id="rId2"/>
              </p:custDataLst>
            </p:nvPr>
          </p:nvSpPr>
          <p:spPr>
            <a:xfrm>
              <a:off x="1061025" y="2667952"/>
              <a:ext cx="44410" cy="4284821"/>
            </a:xfrm>
            <a:prstGeom prst="roundRect">
              <a:avLst>
                <a:gd name="adj" fmla="val 225151"/>
              </a:avLst>
            </a:prstGeom>
            <a:solidFill>
              <a:srgbClr val="313E80"/>
            </a:solidFill>
          </p:spPr>
          <p:txBody>
            <a:bodyPr/>
            <a:lstStyle/>
            <a:p>
              <a:endParaRPr lang="zh-HK" altLang="en-US"/>
            </a:p>
          </p:txBody>
        </p:sp>
        <p:sp>
          <p:nvSpPr>
            <p:cNvPr id="8" name="Shape 3"/>
            <p:cNvSpPr/>
            <p:nvPr>
              <p:custDataLst>
                <p:tags r:id="rId3"/>
              </p:custDataLst>
            </p:nvPr>
          </p:nvSpPr>
          <p:spPr>
            <a:xfrm>
              <a:off x="1333142" y="3069252"/>
              <a:ext cx="777597" cy="44410"/>
            </a:xfrm>
            <a:prstGeom prst="roundRect">
              <a:avLst>
                <a:gd name="adj" fmla="val 225151"/>
              </a:avLst>
            </a:prstGeom>
            <a:solidFill>
              <a:srgbClr val="313E80"/>
            </a:solidFill>
          </p:spPr>
          <p:txBody>
            <a:bodyPr/>
            <a:lstStyle/>
            <a:p>
              <a:endParaRPr lang="zh-HK" altLang="en-US"/>
            </a:p>
          </p:txBody>
        </p:sp>
        <p:sp>
          <p:nvSpPr>
            <p:cNvPr id="9" name="Shape 4"/>
            <p:cNvSpPr/>
            <p:nvPr>
              <p:custDataLst>
                <p:tags r:id="rId4"/>
              </p:custDataLst>
            </p:nvPr>
          </p:nvSpPr>
          <p:spPr>
            <a:xfrm>
              <a:off x="833199" y="2841545"/>
              <a:ext cx="499943" cy="499943"/>
            </a:xfrm>
            <a:prstGeom prst="roundRect">
              <a:avLst>
                <a:gd name="adj" fmla="val 20000"/>
              </a:avLst>
            </a:prstGeom>
            <a:solidFill>
              <a:srgbClr val="182567"/>
            </a:solidFill>
            <a:ln w="7620">
              <a:solidFill>
                <a:srgbClr val="313E80"/>
              </a:solidFill>
              <a:prstDash val="solid"/>
            </a:ln>
          </p:spPr>
          <p:txBody>
            <a:bodyPr/>
            <a:lstStyle/>
            <a:p>
              <a:endParaRPr lang="zh-HK" altLang="en-US"/>
            </a:p>
          </p:txBody>
        </p:sp>
        <p:sp>
          <p:nvSpPr>
            <p:cNvPr id="10" name="Text 5"/>
            <p:cNvSpPr/>
            <p:nvPr>
              <p:custDataLst>
                <p:tags r:id="rId5"/>
              </p:custDataLst>
            </p:nvPr>
          </p:nvSpPr>
          <p:spPr>
            <a:xfrm>
              <a:off x="988456" y="2883217"/>
              <a:ext cx="189428" cy="416481"/>
            </a:xfrm>
            <a:prstGeom prst="rect">
              <a:avLst/>
            </a:prstGeom>
            <a:noFill/>
          </p:spPr>
          <p:txBody>
            <a:bodyPr wrap="none" rtlCol="0" anchor="t"/>
            <a:lstStyle/>
            <a:p>
              <a:pPr marL="0" indent="0" algn="ctr">
                <a:lnSpc>
                  <a:spcPts val="3280"/>
                </a:lnSpc>
                <a:buNone/>
              </a:pPr>
              <a:r>
                <a:rPr lang="en-US" sz="2625" dirty="0">
                  <a:solidFill>
                    <a:srgbClr val="CFD0D8"/>
                  </a:solidFill>
                  <a:latin typeface="Roboto" pitchFamily="34" charset="0"/>
                  <a:ea typeface="Roboto" pitchFamily="34" charset="-122"/>
                  <a:cs typeface="Roboto" pitchFamily="34" charset="-120"/>
                </a:rPr>
                <a:t>1</a:t>
              </a:r>
              <a:endParaRPr lang="en-US" sz="2625" dirty="0"/>
            </a:p>
          </p:txBody>
        </p:sp>
        <p:sp>
          <p:nvSpPr>
            <p:cNvPr id="11" name="Text 6"/>
            <p:cNvSpPr/>
            <p:nvPr>
              <p:custDataLst>
                <p:tags r:id="rId6"/>
              </p:custDataLst>
            </p:nvPr>
          </p:nvSpPr>
          <p:spPr>
            <a:xfrm>
              <a:off x="2305228" y="2890123"/>
              <a:ext cx="2777490" cy="347186"/>
            </a:xfrm>
            <a:prstGeom prst="rect">
              <a:avLst/>
            </a:prstGeom>
            <a:noFill/>
          </p:spPr>
          <p:txBody>
            <a:bodyPr wrap="none" rtlCol="0" anchor="t"/>
            <a:lstStyle/>
            <a:p>
              <a:pPr marL="0" indent="0" algn="l">
                <a:lnSpc>
                  <a:spcPts val="2735"/>
                </a:lnSpc>
                <a:buNone/>
              </a:pPr>
              <a:r>
                <a:rPr lang="en-US" sz="2185" dirty="0">
                  <a:solidFill>
                    <a:srgbClr val="CFD0D8"/>
                  </a:solidFill>
                  <a:latin typeface="Roboto" pitchFamily="34" charset="0"/>
                  <a:ea typeface="Roboto" pitchFamily="34" charset="-122"/>
                  <a:cs typeface="Roboto" pitchFamily="34" charset="-120"/>
                </a:rPr>
                <a:t>Pandas</a:t>
              </a:r>
              <a:endParaRPr lang="en-US" sz="2185" dirty="0"/>
            </a:p>
          </p:txBody>
        </p:sp>
        <p:sp>
          <p:nvSpPr>
            <p:cNvPr id="12" name="Text 7"/>
            <p:cNvSpPr/>
            <p:nvPr>
              <p:custDataLst>
                <p:tags r:id="rId7"/>
              </p:custDataLst>
            </p:nvPr>
          </p:nvSpPr>
          <p:spPr>
            <a:xfrm>
              <a:off x="2305228" y="3370539"/>
              <a:ext cx="7751088" cy="694373"/>
            </a:xfrm>
            <a:prstGeom prst="rect">
              <a:avLst/>
            </a:prstGeom>
            <a:noFill/>
          </p:spPr>
          <p:txBody>
            <a:bodyPr wrap="none" rtlCol="0" anchor="t"/>
            <a:lstStyle/>
            <a:p>
              <a:pPr marL="0" indent="0" algn="l">
                <a:lnSpc>
                  <a:spcPts val="2800"/>
                </a:lnSpc>
                <a:buNone/>
              </a:pPr>
              <a:r>
                <a:rPr lang="en-US" sz="1600" dirty="0">
                  <a:solidFill>
                    <a:srgbClr val="CFD0D8"/>
                  </a:solidFill>
                  <a:latin typeface="Roboto" pitchFamily="34" charset="0"/>
                  <a:ea typeface="Roboto" pitchFamily="34" charset="-122"/>
                  <a:cs typeface="Roboto" pitchFamily="34" charset="-120"/>
                </a:rPr>
                <a:t>It provides a simple interface to create common plots such as </a:t>
              </a:r>
            </a:p>
            <a:p>
              <a:pPr marL="0" indent="0" algn="l">
                <a:lnSpc>
                  <a:spcPts val="2800"/>
                </a:lnSpc>
                <a:buNone/>
              </a:pPr>
              <a:r>
                <a:rPr lang="en-US" sz="1600" dirty="0">
                  <a:solidFill>
                    <a:srgbClr val="CFD0D8"/>
                  </a:solidFill>
                  <a:latin typeface="Roboto" pitchFamily="34" charset="0"/>
                  <a:ea typeface="Roboto" pitchFamily="34" charset="-122"/>
                  <a:cs typeface="Roboto" pitchFamily="34" charset="-120"/>
                </a:rPr>
                <a:t>line plots, bar plots, and scatter plots directly from pandas DataFrames</a:t>
              </a:r>
              <a:endParaRPr lang="en-US" sz="1600" dirty="0"/>
            </a:p>
          </p:txBody>
        </p:sp>
        <p:sp>
          <p:nvSpPr>
            <p:cNvPr id="13" name="Shape 8"/>
            <p:cNvSpPr/>
            <p:nvPr>
              <p:custDataLst>
                <p:tags r:id="rId8"/>
              </p:custDataLst>
            </p:nvPr>
          </p:nvSpPr>
          <p:spPr>
            <a:xfrm>
              <a:off x="1333142" y="4571583"/>
              <a:ext cx="777597" cy="44410"/>
            </a:xfrm>
            <a:prstGeom prst="roundRect">
              <a:avLst>
                <a:gd name="adj" fmla="val 225151"/>
              </a:avLst>
            </a:prstGeom>
            <a:solidFill>
              <a:srgbClr val="313E80"/>
            </a:solidFill>
          </p:spPr>
          <p:txBody>
            <a:bodyPr/>
            <a:lstStyle/>
            <a:p>
              <a:endParaRPr lang="zh-HK" altLang="en-US"/>
            </a:p>
          </p:txBody>
        </p:sp>
        <p:sp>
          <p:nvSpPr>
            <p:cNvPr id="14" name="Shape 9"/>
            <p:cNvSpPr/>
            <p:nvPr>
              <p:custDataLst>
                <p:tags r:id="rId9"/>
              </p:custDataLst>
            </p:nvPr>
          </p:nvSpPr>
          <p:spPr>
            <a:xfrm>
              <a:off x="833199" y="4343876"/>
              <a:ext cx="499943" cy="499943"/>
            </a:xfrm>
            <a:prstGeom prst="roundRect">
              <a:avLst>
                <a:gd name="adj" fmla="val 20000"/>
              </a:avLst>
            </a:prstGeom>
            <a:solidFill>
              <a:srgbClr val="182567"/>
            </a:solidFill>
            <a:ln w="7620">
              <a:solidFill>
                <a:srgbClr val="313E80"/>
              </a:solidFill>
              <a:prstDash val="solid"/>
            </a:ln>
          </p:spPr>
          <p:txBody>
            <a:bodyPr/>
            <a:lstStyle/>
            <a:p>
              <a:endParaRPr lang="zh-HK" altLang="en-US"/>
            </a:p>
          </p:txBody>
        </p:sp>
        <p:sp>
          <p:nvSpPr>
            <p:cNvPr id="15" name="Text 10"/>
            <p:cNvSpPr/>
            <p:nvPr>
              <p:custDataLst>
                <p:tags r:id="rId10"/>
              </p:custDataLst>
            </p:nvPr>
          </p:nvSpPr>
          <p:spPr>
            <a:xfrm>
              <a:off x="988456" y="4385548"/>
              <a:ext cx="189428" cy="416481"/>
            </a:xfrm>
            <a:prstGeom prst="rect">
              <a:avLst/>
            </a:prstGeom>
            <a:noFill/>
          </p:spPr>
          <p:txBody>
            <a:bodyPr wrap="none" rtlCol="0" anchor="t"/>
            <a:lstStyle/>
            <a:p>
              <a:pPr marL="0" indent="0" algn="ctr">
                <a:lnSpc>
                  <a:spcPts val="3280"/>
                </a:lnSpc>
                <a:buNone/>
              </a:pPr>
              <a:r>
                <a:rPr lang="en-US" sz="2625" dirty="0">
                  <a:solidFill>
                    <a:srgbClr val="CFD0D8"/>
                  </a:solidFill>
                  <a:latin typeface="Roboto" pitchFamily="34" charset="0"/>
                  <a:ea typeface="Roboto" pitchFamily="34" charset="-122"/>
                  <a:cs typeface="Roboto" pitchFamily="34" charset="-120"/>
                </a:rPr>
                <a:t>2</a:t>
              </a:r>
              <a:endParaRPr lang="en-US" sz="2625" dirty="0"/>
            </a:p>
          </p:txBody>
        </p:sp>
        <p:sp>
          <p:nvSpPr>
            <p:cNvPr id="16" name="Text 11"/>
            <p:cNvSpPr/>
            <p:nvPr>
              <p:custDataLst>
                <p:tags r:id="rId11"/>
              </p:custDataLst>
            </p:nvPr>
          </p:nvSpPr>
          <p:spPr>
            <a:xfrm>
              <a:off x="2305228" y="4392454"/>
              <a:ext cx="2967038" cy="347186"/>
            </a:xfrm>
            <a:prstGeom prst="rect">
              <a:avLst/>
            </a:prstGeom>
            <a:noFill/>
          </p:spPr>
          <p:txBody>
            <a:bodyPr wrap="none" rtlCol="0" anchor="t"/>
            <a:lstStyle/>
            <a:p>
              <a:pPr marL="0" indent="0" algn="l">
                <a:lnSpc>
                  <a:spcPts val="2735"/>
                </a:lnSpc>
                <a:buNone/>
              </a:pPr>
              <a:r>
                <a:rPr lang="en-US" sz="2185" dirty="0">
                  <a:solidFill>
                    <a:srgbClr val="CFD0D8"/>
                  </a:solidFill>
                  <a:latin typeface="Roboto" pitchFamily="34" charset="0"/>
                  <a:ea typeface="Roboto" pitchFamily="34" charset="-122"/>
                  <a:cs typeface="Roboto" pitchFamily="34" charset="-120"/>
                </a:rPr>
                <a:t>Matplotlib</a:t>
              </a:r>
              <a:endParaRPr lang="en-US" sz="2185" dirty="0"/>
            </a:p>
          </p:txBody>
        </p:sp>
        <p:sp>
          <p:nvSpPr>
            <p:cNvPr id="17" name="Text 12"/>
            <p:cNvSpPr/>
            <p:nvPr>
              <p:custDataLst>
                <p:tags r:id="rId12"/>
              </p:custDataLst>
            </p:nvPr>
          </p:nvSpPr>
          <p:spPr>
            <a:xfrm>
              <a:off x="2305228" y="4872870"/>
              <a:ext cx="7920300" cy="792837"/>
            </a:xfrm>
            <a:prstGeom prst="rect">
              <a:avLst/>
            </a:prstGeom>
            <a:noFill/>
          </p:spPr>
          <p:txBody>
            <a:bodyPr wrap="none" rtlCol="0" anchor="t"/>
            <a:lstStyle/>
            <a:p>
              <a:pPr marL="0" indent="0" algn="l">
                <a:lnSpc>
                  <a:spcPts val="2800"/>
                </a:lnSpc>
                <a:buNone/>
              </a:pPr>
              <a:r>
                <a:rPr lang="en-US" sz="1600" dirty="0">
                  <a:solidFill>
                    <a:srgbClr val="CFD0D8"/>
                  </a:solidFill>
                  <a:latin typeface="Roboto" pitchFamily="34" charset="0"/>
                  <a:ea typeface="Roboto" pitchFamily="34" charset="-122"/>
                  <a:cs typeface="Roboto" pitchFamily="34" charset="-120"/>
                </a:rPr>
                <a:t>It provides a wide range of plot types, including line plots, scatter plots, </a:t>
              </a:r>
            </a:p>
            <a:p>
              <a:pPr marL="0" indent="0" algn="l">
                <a:lnSpc>
                  <a:spcPts val="2800"/>
                </a:lnSpc>
                <a:buNone/>
              </a:pPr>
              <a:r>
                <a:rPr lang="en-US" sz="1600" dirty="0">
                  <a:solidFill>
                    <a:srgbClr val="CFD0D8"/>
                  </a:solidFill>
                  <a:latin typeface="Roboto" pitchFamily="34" charset="0"/>
                  <a:ea typeface="Roboto" pitchFamily="34" charset="-122"/>
                  <a:cs typeface="Roboto" pitchFamily="34" charset="-120"/>
                </a:rPr>
                <a:t>bar plots, histograms, and many more.</a:t>
              </a:r>
              <a:endParaRPr lang="en-US" sz="1600" dirty="0"/>
            </a:p>
          </p:txBody>
        </p:sp>
        <p:sp>
          <p:nvSpPr>
            <p:cNvPr id="18" name="Shape 13"/>
            <p:cNvSpPr/>
            <p:nvPr>
              <p:custDataLst>
                <p:tags r:id="rId13"/>
              </p:custDataLst>
            </p:nvPr>
          </p:nvSpPr>
          <p:spPr>
            <a:xfrm>
              <a:off x="1333142" y="6073914"/>
              <a:ext cx="777597" cy="44410"/>
            </a:xfrm>
            <a:prstGeom prst="roundRect">
              <a:avLst>
                <a:gd name="adj" fmla="val 225151"/>
              </a:avLst>
            </a:prstGeom>
            <a:solidFill>
              <a:srgbClr val="313E80"/>
            </a:solidFill>
          </p:spPr>
          <p:txBody>
            <a:bodyPr/>
            <a:lstStyle/>
            <a:p>
              <a:endParaRPr lang="zh-HK" altLang="en-US"/>
            </a:p>
          </p:txBody>
        </p:sp>
        <p:sp>
          <p:nvSpPr>
            <p:cNvPr id="19" name="Shape 14"/>
            <p:cNvSpPr/>
            <p:nvPr>
              <p:custDataLst>
                <p:tags r:id="rId14"/>
              </p:custDataLst>
            </p:nvPr>
          </p:nvSpPr>
          <p:spPr>
            <a:xfrm>
              <a:off x="833199" y="5846207"/>
              <a:ext cx="499943" cy="499943"/>
            </a:xfrm>
            <a:prstGeom prst="roundRect">
              <a:avLst>
                <a:gd name="adj" fmla="val 20000"/>
              </a:avLst>
            </a:prstGeom>
            <a:solidFill>
              <a:srgbClr val="182567"/>
            </a:solidFill>
            <a:ln w="7620">
              <a:solidFill>
                <a:srgbClr val="313E80"/>
              </a:solidFill>
              <a:prstDash val="solid"/>
            </a:ln>
          </p:spPr>
          <p:txBody>
            <a:bodyPr/>
            <a:lstStyle/>
            <a:p>
              <a:endParaRPr lang="zh-HK" altLang="en-US"/>
            </a:p>
          </p:txBody>
        </p:sp>
        <p:sp>
          <p:nvSpPr>
            <p:cNvPr id="20" name="Text 15"/>
            <p:cNvSpPr/>
            <p:nvPr>
              <p:custDataLst>
                <p:tags r:id="rId15"/>
              </p:custDataLst>
            </p:nvPr>
          </p:nvSpPr>
          <p:spPr>
            <a:xfrm>
              <a:off x="988456" y="5887879"/>
              <a:ext cx="189428" cy="416481"/>
            </a:xfrm>
            <a:prstGeom prst="rect">
              <a:avLst/>
            </a:prstGeom>
            <a:noFill/>
          </p:spPr>
          <p:txBody>
            <a:bodyPr wrap="none" rtlCol="0" anchor="t"/>
            <a:lstStyle/>
            <a:p>
              <a:pPr marL="0" indent="0" algn="ctr">
                <a:lnSpc>
                  <a:spcPts val="3280"/>
                </a:lnSpc>
                <a:buNone/>
              </a:pPr>
              <a:r>
                <a:rPr lang="en-US" sz="2625" dirty="0">
                  <a:solidFill>
                    <a:srgbClr val="CFD0D8"/>
                  </a:solidFill>
                  <a:latin typeface="Roboto" pitchFamily="34" charset="0"/>
                  <a:ea typeface="Roboto" pitchFamily="34" charset="-122"/>
                  <a:cs typeface="Roboto" pitchFamily="34" charset="-120"/>
                </a:rPr>
                <a:t>3</a:t>
              </a:r>
              <a:endParaRPr lang="en-US" sz="2625" dirty="0"/>
            </a:p>
          </p:txBody>
        </p:sp>
        <p:sp>
          <p:nvSpPr>
            <p:cNvPr id="21" name="Text 16"/>
            <p:cNvSpPr/>
            <p:nvPr>
              <p:custDataLst>
                <p:tags r:id="rId16"/>
              </p:custDataLst>
            </p:nvPr>
          </p:nvSpPr>
          <p:spPr>
            <a:xfrm>
              <a:off x="2305228" y="5894784"/>
              <a:ext cx="2777490" cy="347186"/>
            </a:xfrm>
            <a:prstGeom prst="rect">
              <a:avLst/>
            </a:prstGeom>
            <a:noFill/>
          </p:spPr>
          <p:txBody>
            <a:bodyPr wrap="none" rtlCol="0" anchor="t"/>
            <a:lstStyle/>
            <a:p>
              <a:pPr marL="0" indent="0" algn="l">
                <a:lnSpc>
                  <a:spcPts val="2735"/>
                </a:lnSpc>
                <a:buNone/>
              </a:pPr>
              <a:r>
                <a:rPr lang="en-US" altLang="zh-HK" sz="2185" dirty="0">
                  <a:solidFill>
                    <a:srgbClr val="CFD0D8"/>
                  </a:solidFill>
                  <a:latin typeface="Roboto" pitchFamily="34" charset="0"/>
                  <a:ea typeface="Roboto" pitchFamily="34" charset="-122"/>
                  <a:cs typeface="Roboto" pitchFamily="34" charset="-120"/>
                </a:rPr>
                <a:t>Seaborn</a:t>
              </a:r>
              <a:endParaRPr lang="en-US" altLang="zh-HK" sz="2185" dirty="0"/>
            </a:p>
          </p:txBody>
        </p:sp>
        <p:sp>
          <p:nvSpPr>
            <p:cNvPr id="22" name="Text 17"/>
            <p:cNvSpPr/>
            <p:nvPr>
              <p:custDataLst>
                <p:tags r:id="rId17"/>
              </p:custDataLst>
            </p:nvPr>
          </p:nvSpPr>
          <p:spPr>
            <a:xfrm>
              <a:off x="2305228" y="6375200"/>
              <a:ext cx="7751088" cy="792837"/>
            </a:xfrm>
            <a:prstGeom prst="rect">
              <a:avLst/>
            </a:prstGeom>
            <a:noFill/>
          </p:spPr>
          <p:txBody>
            <a:bodyPr wrap="none" rtlCol="0" anchor="t"/>
            <a:lstStyle/>
            <a:p>
              <a:pPr marL="0" indent="0" algn="l">
                <a:lnSpc>
                  <a:spcPts val="2800"/>
                </a:lnSpc>
                <a:buNone/>
              </a:pPr>
              <a:r>
                <a:rPr lang="en-US" altLang="zh-HK" sz="1600" dirty="0">
                  <a:solidFill>
                    <a:srgbClr val="CFD0D8"/>
                  </a:solidFill>
                  <a:latin typeface="Roboto" pitchFamily="34" charset="0"/>
                  <a:ea typeface="Roboto" pitchFamily="34" charset="-122"/>
                  <a:cs typeface="Roboto" pitchFamily="34" charset="-120"/>
                </a:rPr>
                <a:t>Simplifies the process of creating complex visualizations such as </a:t>
              </a:r>
            </a:p>
            <a:p>
              <a:pPr marL="0" indent="0" algn="l">
                <a:lnSpc>
                  <a:spcPts val="2800"/>
                </a:lnSpc>
                <a:buNone/>
              </a:pPr>
              <a:r>
                <a:rPr lang="en-US" altLang="zh-HK" sz="1600" dirty="0">
                  <a:solidFill>
                    <a:srgbClr val="CFD0D8"/>
                  </a:solidFill>
                  <a:latin typeface="Roboto" pitchFamily="34" charset="0"/>
                  <a:ea typeface="Roboto" pitchFamily="34" charset="-122"/>
                  <a:cs typeface="Roboto" pitchFamily="34" charset="-120"/>
                </a:rPr>
                <a:t>heatmaps, violin plots, box plots, and regression plots.</a:t>
              </a:r>
              <a:endParaRPr lang="en-US" altLang="zh-HK" sz="1600"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876300"/>
            <a:ext cx="7790140" cy="694373"/>
          </a:xfrm>
          <a:prstGeom prst="rect">
            <a:avLst/>
          </a:prstGeom>
          <a:noFill/>
        </p:spPr>
        <p:txBody>
          <a:bodyPr wrap="none" rtlCol="0" anchor="t"/>
          <a:lstStyle/>
          <a:p>
            <a:pPr marL="0" indent="0">
              <a:lnSpc>
                <a:spcPts val="5470"/>
              </a:lnSpc>
              <a:buNone/>
            </a:pPr>
            <a:r>
              <a:rPr lang="en-US" altLang="zh-HK" sz="4375" dirty="0">
                <a:solidFill>
                  <a:srgbClr val="FFFFFF"/>
                </a:solidFill>
                <a:latin typeface="Roboto" pitchFamily="34" charset="0"/>
                <a:ea typeface="Roboto" pitchFamily="34" charset="-122"/>
                <a:cs typeface="Roboto" pitchFamily="34" charset="-120"/>
              </a:rPr>
              <a:t>Most Frequency Words</a:t>
            </a:r>
            <a:endParaRPr lang="en-US" altLang="zh-HK" sz="4375" dirty="0"/>
          </a:p>
        </p:txBody>
      </p:sp>
      <p:pic>
        <p:nvPicPr>
          <p:cNvPr id="12" name="圖片 11" descr="一張含有 文字, 螢幕擷取畫面 的圖片&#10;&#10;自動產生的描述"/>
          <p:cNvPicPr>
            <a:picLocks noChangeAspect="1"/>
          </p:cNvPicPr>
          <p:nvPr/>
        </p:nvPicPr>
        <p:blipFill>
          <a:blip r:embed="rId4"/>
          <a:stretch>
            <a:fillRect/>
          </a:stretch>
        </p:blipFill>
        <p:spPr>
          <a:xfrm>
            <a:off x="1464002" y="1853176"/>
            <a:ext cx="11702395" cy="609392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876300"/>
            <a:ext cx="7790140"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122"/>
                <a:cs typeface="Roboto" pitchFamily="34" charset="-120"/>
              </a:rPr>
              <a:t>Most Frequency Words</a:t>
            </a:r>
            <a:endParaRPr lang="en-US" sz="4375" dirty="0"/>
          </a:p>
        </p:txBody>
      </p:sp>
      <p:pic>
        <p:nvPicPr>
          <p:cNvPr id="5" name="圖片 4" descr="一張含有 文字, 字型, 圖形, 螢幕擷取畫面 的圖片&#10;&#10;自動產生的描述"/>
          <p:cNvPicPr>
            <a:picLocks noChangeAspect="1"/>
          </p:cNvPicPr>
          <p:nvPr/>
        </p:nvPicPr>
        <p:blipFill>
          <a:blip r:embed="rId4"/>
          <a:stretch>
            <a:fillRect/>
          </a:stretch>
        </p:blipFill>
        <p:spPr>
          <a:xfrm>
            <a:off x="2037992" y="1816847"/>
            <a:ext cx="8274407" cy="4243014"/>
          </a:xfrm>
          <a:prstGeom prst="rect">
            <a:avLst/>
          </a:prstGeom>
        </p:spPr>
      </p:pic>
      <p:sp>
        <p:nvSpPr>
          <p:cNvPr id="7" name="Text 3"/>
          <p:cNvSpPr/>
          <p:nvPr/>
        </p:nvSpPr>
        <p:spPr>
          <a:xfrm>
            <a:off x="2037992" y="6306035"/>
            <a:ext cx="9954341" cy="1421606"/>
          </a:xfrm>
          <a:prstGeom prst="rect">
            <a:avLst/>
          </a:prstGeom>
          <a:noFill/>
        </p:spPr>
        <p:txBody>
          <a:bodyPr wrap="square"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Based on the words of mentioned, it appears that the text data you used for generating the word cloud is related to a context where teamwork, client interaction, support, and projects are important. These words likely have higher frequencies in the text, indicating their significance or prominence.</a:t>
            </a:r>
          </a:p>
          <a:p>
            <a:pPr marL="0" indent="0" algn="l">
              <a:lnSpc>
                <a:spcPts val="2800"/>
              </a:lnSpc>
              <a:buNone/>
            </a:pPr>
            <a:endParaRPr lang="en-US" sz="1750" dirty="0"/>
          </a:p>
        </p:txBody>
      </p:sp>
      <p:sp>
        <p:nvSpPr>
          <p:cNvPr id="9" name="文字方塊 8"/>
          <p:cNvSpPr txBox="1"/>
          <p:nvPr/>
        </p:nvSpPr>
        <p:spPr>
          <a:xfrm>
            <a:off x="10464799" y="2082718"/>
            <a:ext cx="4013201" cy="1855636"/>
          </a:xfrm>
          <a:prstGeom prst="rect">
            <a:avLst/>
          </a:prstGeom>
          <a:noFill/>
        </p:spPr>
        <p:txBody>
          <a:bodyPr wrap="square">
            <a:spAutoFit/>
          </a:bodyPr>
          <a:lstStyle/>
          <a:p>
            <a:pPr marL="0" indent="0">
              <a:lnSpc>
                <a:spcPts val="2800"/>
              </a:lnSpc>
              <a:buNone/>
            </a:pPr>
            <a:r>
              <a:rPr lang="en-US" altLang="zh-HK" sz="1800" dirty="0">
                <a:solidFill>
                  <a:srgbClr val="CFD0D8"/>
                </a:solidFill>
                <a:latin typeface="Roboto" pitchFamily="34" charset="0"/>
                <a:ea typeface="Roboto" pitchFamily="34" charset="-122"/>
                <a:cs typeface="Roboto" pitchFamily="34" charset="-120"/>
              </a:rPr>
              <a:t>Represents the frequency of words in a text corpus by displaying them as different-sized words in a cloud-like arrangement, where the size of each word corresponds to frequency.</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WQzMmJlNjc2MDZiYTY3NTZhMTk4ZGM0NmRkZjAzMjU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54.3374015748031,&quot;left&quot;:65.60622047244094,&quot;top&quot;:210.07496062992126,&quot;width&quot;:638.9042519685039}"/>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54.3374015748031,&quot;left&quot;:65.60622047244094,&quot;top&quot;:210.07496062992126,&quot;width&quot;:638.9042519685039}"/>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54.3374015748031,&quot;left&quot;:65.60622047244094,&quot;top&quot;:210.07496062992126,&quot;width&quot;:638.9042519685039}"/>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54.3374015748031,&quot;left&quot;:65.60622047244094,&quot;top&quot;:210.07496062992126,&quot;width&quot;:638.9042519685039}"/>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54.3374015748031,&quot;left&quot;:65.60622047244094,&quot;top&quot;:210.07496062992126,&quot;width&quot;:638.9042519685039}"/>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54.3374015748031,&quot;left&quot;:65.60622047244094,&quot;top&quot;:210.07496062992126,&quot;width&quot;:638.9042519685039}"/>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54.3374015748031,&quot;left&quot;:65.60622047244094,&quot;top&quot;:210.07496062992126,&quot;width&quot;:638.9042519685039}"/>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54.3374015748031,&quot;left&quot;:65.60622047244094,&quot;top&quot;:210.07496062992126,&quot;width&quot;:638.9042519685039}"/>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54.3374015748031,&quot;left&quot;:65.60622047244094,&quot;top&quot;:210.07496062992126,&quot;width&quot;:638.9042519685039}"/>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54.3374015748031,&quot;left&quot;:65.60622047244094,&quot;top&quot;:210.07496062992126,&quot;width&quot;:638.9042519685039}"/>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54.3374015748031,&quot;left&quot;:65.60622047244094,&quot;top&quot;:210.07496062992126,&quot;width&quot;:638.9042519685039}"/>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54.3374015748031,&quot;left&quot;:65.60622047244094,&quot;top&quot;:210.07496062992126,&quot;width&quot;:638.9042519685039}"/>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54.3374015748031,&quot;left&quot;:65.60622047244094,&quot;top&quot;:210.07496062992126,&quot;width&quot;:638.9042519685039}"/>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54.3374015748031,&quot;left&quot;:65.60622047244094,&quot;top&quot;:210.07496062992126,&quot;width&quot;:638.9042519685039}"/>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54.3374015748031,&quot;left&quot;:65.60622047244094,&quot;top&quot;:210.07496062992126,&quot;width&quot;:638.9042519685039}"/>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54.3374015748031,&quot;left&quot;:65.60622047244094,&quot;top&quot;:210.07496062992126,&quot;width&quot;:638.9042519685039}"/>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54.3374015748031,&quot;left&quot;:65.60622047244094,&quot;top&quot;:210.07496062992126,&quot;width&quot;:638.904251968503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5813</Words>
  <Application>Microsoft Office PowerPoint</Application>
  <PresentationFormat>Custom</PresentationFormat>
  <Paragraphs>161</Paragraphs>
  <Slides>20</Slides>
  <Notes>20</Notes>
  <HiddenSlides>0</HiddenSlides>
  <MMClips>0</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72</cp:revision>
  <dcterms:created xsi:type="dcterms:W3CDTF">2024-03-23T03:27:00Z</dcterms:created>
  <dcterms:modified xsi:type="dcterms:W3CDTF">2024-03-25T19:44:39Z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D448AC77CAD140E8AF7ED47177DCD5D9_12</vt:lpwstr>
  </property>
  <property fmtid="{D5CDD505-2E9C-101B-9397-08002B2CF9AE}" pid="3" name="KSOProductBuildVer">
    <vt:lpwstr>2052-12.1.0.16417</vt:lpwstr>
  </property>
</Properties>
</file>